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0"/>
  </p:notesMasterIdLst>
  <p:sldIdLst>
    <p:sldId id="302" r:id="rId4"/>
    <p:sldId id="313" r:id="rId5"/>
    <p:sldId id="303" r:id="rId6"/>
    <p:sldId id="310" r:id="rId7"/>
    <p:sldId id="256" r:id="rId8"/>
    <p:sldId id="301" r:id="rId9"/>
    <p:sldId id="299" r:id="rId10"/>
    <p:sldId id="314" r:id="rId11"/>
    <p:sldId id="300" r:id="rId12"/>
    <p:sldId id="309" r:id="rId13"/>
    <p:sldId id="295" r:id="rId14"/>
    <p:sldId id="305" r:id="rId15"/>
    <p:sldId id="307" r:id="rId16"/>
    <p:sldId id="315" r:id="rId17"/>
    <p:sldId id="316"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66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DB}">
  <a:tblStyle styleId="{0817EA92-75D0-4044-A80A-286907CE0DDB}" styleName="SVA default table">
    <a:wholeTbl>
      <a:tcTxStyle>
        <a:fontRef idx="minor">
          <a:prstClr val="black"/>
        </a:fontRef>
        <a:schemeClr val="dk2"/>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rgbClr val="FFFFFF"/>
          </a:solidFill>
        </a:fill>
      </a:tcStyle>
    </a:wholeTbl>
    <a:band1H>
      <a:tcStyle>
        <a:tcBdr/>
        <a:fill>
          <a:solidFill>
            <a:srgbClr val="FFFFFF"/>
          </a:solidFill>
        </a:fill>
      </a:tcStyle>
    </a:band1H>
    <a:band2H>
      <a:tcStyle>
        <a:tcBdr/>
        <a:fill>
          <a:solidFill>
            <a:srgbClr val="FFFFFF"/>
          </a:solidFill>
        </a:fill>
      </a:tcStyle>
    </a:band2H>
    <a:band1V>
      <a:tcStyle>
        <a:tcBdr/>
        <a:fill>
          <a:solidFill>
            <a:srgbClr val="FFFFFF"/>
          </a:solidFill>
        </a:fill>
      </a:tcStyle>
    </a:band1V>
    <a:band2V>
      <a:tcStyle>
        <a:tcBdr/>
      </a:tcStyle>
    </a:band2V>
    <a:lastCol>
      <a:tcTxStyle>
        <a:fontRef idx="minor">
          <a:prstClr val="black"/>
        </a:fontRef>
        <a:schemeClr val="dk1"/>
      </a:tcTxStyle>
      <a:tcStyle>
        <a:tcBdr/>
        <a:fill>
          <a:solidFill>
            <a:srgbClr val="FFFFFF"/>
          </a:solidFill>
        </a:fill>
      </a:tcStyle>
    </a:lastCol>
    <a:firstCol>
      <a:tcTxStyle b="on">
        <a:fontRef idx="minor">
          <a:prstClr val="black"/>
        </a:fontRef>
        <a:schemeClr val="dk2"/>
      </a:tcTxStyle>
      <a:tcStyle>
        <a:tcBdr/>
        <a:fill>
          <a:solidFill>
            <a:srgbClr val="FFFFFF"/>
          </a:solidFill>
        </a:fill>
      </a:tcStyle>
    </a:firstCol>
    <a:lastRow>
      <a:tcTxStyle b="on">
        <a:fontRef idx="minor">
          <a:prstClr val="black"/>
        </a:fontRef>
        <a:schemeClr val="dk1"/>
      </a:tcTxStyle>
      <a:tcStyle>
        <a:tcBdr>
          <a:top>
            <a:ln w="0" cmpd="sng">
              <a:solidFill>
                <a:schemeClr val="dk1"/>
              </a:solidFill>
            </a:ln>
          </a:top>
        </a:tcBdr>
        <a:fill>
          <a:solidFill>
            <a:srgbClr val="FFFFFF"/>
          </a:solidFill>
        </a:fill>
      </a:tcStyle>
    </a:lastRow>
    <a:firstRow>
      <a:tcTxStyle b="on">
        <a:fontRef idx="minor">
          <a:prstClr val="black"/>
        </a:fontRef>
        <a:schemeClr val="lt1"/>
      </a:tcTxStyle>
      <a:tcStyle>
        <a:tcBdr>
          <a:bottom>
            <a:ln w="12700" cmpd="sng">
              <a:solidFill>
                <a:schemeClr val="dk1"/>
              </a:solidFill>
            </a:ln>
          </a:bottom>
        </a:tcBdr>
        <a:fill>
          <a:solidFill>
            <a:srgbClr val="809D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autoAdjust="0"/>
    <p:restoredTop sz="82134" autoAdjust="0"/>
  </p:normalViewPr>
  <p:slideViewPr>
    <p:cSldViewPr snapToGrid="0">
      <p:cViewPr varScale="1">
        <p:scale>
          <a:sx n="88" d="100"/>
          <a:sy n="88" d="100"/>
        </p:scale>
        <p:origin x="1584"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D3341-7B95-4A6B-90E1-134F954A481B}" type="datetimeFigureOut">
              <a:rPr lang="en-AU" smtClean="0"/>
              <a:t>26/02/2025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637F7-FC4D-4CBC-AB75-3578EC53B962}" type="slidenum">
              <a:rPr lang="en-AU" smtClean="0"/>
              <a:t>‹#›</a:t>
            </a:fld>
            <a:endParaRPr lang="en-AU"/>
          </a:p>
        </p:txBody>
      </p:sp>
    </p:spTree>
    <p:extLst>
      <p:ext uri="{BB962C8B-B14F-4D97-AF65-F5344CB8AC3E}">
        <p14:creationId xmlns:p14="http://schemas.microsoft.com/office/powerpoint/2010/main" val="227371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elbournewater.com.au/melbournes-water-story?layer=966&amp;map_node=8386&amp;chapter=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at.melbournewater.com.au/digital-learning-gateway?layer=951&amp;map_node=8511&amp;chapter=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at.melbournewater.com.au/digital-learning-gateway?layer=976&amp;map_node=8481&amp;chapter=1"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app.commit2act.org/" TargetMode="External"/><Relationship Id="rId5" Type="http://schemas.openxmlformats.org/officeDocument/2006/relationships/hyperlink" Target="https://uat.melbournewater.com.au/digital-learning-gateway?layer=966&amp;map_node=8386&amp;chapter=2" TargetMode="External"/><Relationship Id="rId4" Type="http://schemas.openxmlformats.org/officeDocument/2006/relationships/hyperlink" Target="https://uat.melbournewater.com.au/digital-learning-gateway?layer=951&amp;map_node=8556&amp;chapter=1"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ater.vic.gov.au/our-programs/climate-change-and-victorias-water-sector/hydrology-and-climate-science-research/victorian-water-and-climate-initiativ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a:t>
            </a:fld>
            <a:endParaRPr lang="en-AU"/>
          </a:p>
        </p:txBody>
      </p:sp>
    </p:spTree>
    <p:extLst>
      <p:ext uri="{BB962C8B-B14F-4D97-AF65-F5344CB8AC3E}">
        <p14:creationId xmlns:p14="http://schemas.microsoft.com/office/powerpoint/2010/main" val="3097225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0" dirty="0">
                <a:latin typeface="+mn-lt"/>
              </a:rPr>
              <a:t>1. What is climate change and how might it affect our water supply? (This can be found in the Climate Change model on the Water Cycle Topic layer on the map (</a:t>
            </a:r>
            <a:r>
              <a:rPr lang="en-AU" sz="800" u="sng"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Melbourne's Water Story</a:t>
            </a:r>
            <a:r>
              <a:rPr lang="en-AU" sz="1050" b="0" u="sng" dirty="0">
                <a:solidFill>
                  <a:srgbClr val="0563C1"/>
                </a:solidFill>
                <a:effectLst/>
                <a:latin typeface="+mn-lt"/>
                <a:ea typeface="Aptos" panose="020B0004020202020204" pitchFamily="34" charset="0"/>
                <a:cs typeface="Times New Roman" panose="02020603050405020304" pitchFamily="18" charset="0"/>
              </a:rPr>
              <a:t>))</a:t>
            </a:r>
            <a:endParaRPr lang="en-AU" sz="800" b="0" dirty="0">
              <a:latin typeface="+mn-lt"/>
            </a:endParaRPr>
          </a:p>
          <a:p>
            <a:endParaRPr lang="en-AU" sz="800" b="0" dirty="0">
              <a:latin typeface="+mn-lt"/>
            </a:endParaRPr>
          </a:p>
          <a:p>
            <a:r>
              <a:rPr lang="en-AU" sz="800" b="0" dirty="0">
                <a:latin typeface="+mn-lt"/>
              </a:rPr>
              <a:t>Climate change is the long-term shift in global or regional climate patterns, primarily caused by human activities such as, burning fossil fuels, deforestation, and industrial processes. These activities release greenhouse gases such as CO2 and methane, which trap heat in the Earth’s atmosphere, causing global warming.</a:t>
            </a:r>
          </a:p>
          <a:p>
            <a:pPr marL="228600" indent="-228600">
              <a:lnSpc>
                <a:spcPct val="107000"/>
              </a:lnSpc>
              <a:tabLst>
                <a:tab pos="228600" algn="l"/>
                <a:tab pos="457200" algn="l"/>
              </a:tabLst>
            </a:pP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indent="-228600">
              <a:lnSpc>
                <a:spcPct val="107000"/>
              </a:lnSpc>
              <a:tabLst>
                <a:tab pos="228600" algn="l"/>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Climate change is already having a significant impact on Melbourne’s water supply through a combination of factors:</a:t>
            </a:r>
          </a:p>
          <a:p>
            <a:pPr marL="228600" indent="-228600">
              <a:lnSpc>
                <a:spcPct val="107000"/>
              </a:lnSpc>
              <a:tabLst>
                <a:tab pos="228600" algn="l"/>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buFont typeface="Symbol" panose="05050102010706020507" pitchFamily="18" charset="2"/>
              <a:buChar char=""/>
              <a:tabLst>
                <a:tab pos="2286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Reduced and unreliable rainfall: Shifts in rainfall patterns, including reduced rainfall and less frequent overall but more intense rain events – causing storm surges. </a:t>
            </a:r>
          </a:p>
          <a:p>
            <a:pPr marL="342900" lvl="0" indent="-342900">
              <a:lnSpc>
                <a:spcPct val="107000"/>
              </a:lnSpc>
              <a:spcAft>
                <a:spcPts val="800"/>
              </a:spcAft>
              <a:buFont typeface="Symbol" panose="05050102010706020507" pitchFamily="18" charset="2"/>
              <a:buChar char=""/>
              <a:tabLst>
                <a:tab pos="2286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Rising mean temperatures: This contributes to higher evaporation rates, which lowers the level of available water in reservoirs.</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10</a:t>
            </a:fld>
            <a:endParaRPr lang="en-AU"/>
          </a:p>
        </p:txBody>
      </p:sp>
    </p:spTree>
    <p:extLst>
      <p:ext uri="{BB962C8B-B14F-4D97-AF65-F5344CB8AC3E}">
        <p14:creationId xmlns:p14="http://schemas.microsoft.com/office/powerpoint/2010/main" val="367206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worksheet will guide the students to create their own graph based on the data they generate for a location of their choice in Victoria. Feel free to prescribe a specific location (e.g. school location). You can also ask them to draw a graph of your choice, instead of generating one automatically.</a:t>
            </a:r>
          </a:p>
          <a:p>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AU" sz="1800" kern="100" dirty="0">
                <a:effectLst/>
                <a:latin typeface="Aptos" panose="020B0004020202020204" pitchFamily="34" charset="0"/>
                <a:ea typeface="Aptos" panose="020B0004020202020204" pitchFamily="34" charset="0"/>
                <a:cs typeface="Times New Roman" panose="02020603050405020304" pitchFamily="18" charset="0"/>
              </a:rPr>
              <a:t>Students can also explore a reservoir’s volume over the past 20+ years on the interactive map: </a:t>
            </a:r>
          </a:p>
          <a:p>
            <a:r>
              <a:rPr lang="en-AU" sz="1800" dirty="0">
                <a:effectLst/>
                <a:latin typeface="Aptos" panose="020B0004020202020204" pitchFamily="34" charset="0"/>
                <a:ea typeface="Aptos" panose="020B0004020202020204" pitchFamily="34" charset="0"/>
                <a:cs typeface="Times New Roman" panose="02020603050405020304" pitchFamily="18" charset="0"/>
              </a:rPr>
              <a:t>Example: </a:t>
            </a:r>
            <a:r>
              <a:rPr lang="en-AU" sz="1800" u="sng"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Maroondah Reservoir</a:t>
            </a:r>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11</a:t>
            </a:fld>
            <a:endParaRPr lang="en-AU"/>
          </a:p>
        </p:txBody>
      </p:sp>
    </p:spTree>
    <p:extLst>
      <p:ext uri="{BB962C8B-B14F-4D97-AF65-F5344CB8AC3E}">
        <p14:creationId xmlns:p14="http://schemas.microsoft.com/office/powerpoint/2010/main" val="80528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12</a:t>
            </a:fld>
            <a:endParaRPr lang="en-AU"/>
          </a:p>
        </p:txBody>
      </p:sp>
    </p:spTree>
    <p:extLst>
      <p:ext uri="{BB962C8B-B14F-4D97-AF65-F5344CB8AC3E}">
        <p14:creationId xmlns:p14="http://schemas.microsoft.com/office/powerpoint/2010/main" val="2218380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07000"/>
              </a:lnSpc>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Solutions:</a:t>
            </a:r>
          </a:p>
          <a:p>
            <a:pPr marL="228600" indent="-228600">
              <a:lnSpc>
                <a:spcPct val="107000"/>
              </a:lnSpc>
              <a:tabLst>
                <a:tab pos="228600" algn="l"/>
                <a:tab pos="457200" algn="l"/>
              </a:tabLst>
            </a:pP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indent="-228600">
              <a:lnSpc>
                <a:spcPct val="107000"/>
              </a:lnSpc>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Melbourne Water:</a:t>
            </a:r>
          </a:p>
          <a:p>
            <a:pPr marL="342900" lvl="0" indent="-342900">
              <a:lnSpc>
                <a:spcPct val="107000"/>
              </a:lnSpc>
              <a:buFont typeface="+mj-lt"/>
              <a:buAutoNum type="arabicPeriod"/>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Diversify water sources: </a:t>
            </a:r>
          </a:p>
          <a:p>
            <a:pPr marL="742950" lvl="1" indent="-285750">
              <a:lnSpc>
                <a:spcPct val="107000"/>
              </a:lnSpc>
              <a:buFont typeface="+mj-lt"/>
              <a:buAutoNum type="alphaLcPeriod"/>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Desalination</a:t>
            </a:r>
          </a:p>
          <a:p>
            <a:pPr marL="742950" lvl="1" indent="-285750">
              <a:lnSpc>
                <a:spcPct val="107000"/>
              </a:lnSpc>
              <a:buFont typeface="+mj-lt"/>
              <a:buAutoNum type="alphaLcPeriod"/>
              <a:tabLst>
                <a:tab pos="228600" algn="l"/>
                <a:tab pos="457200" algn="l"/>
              </a:tabLst>
            </a:pPr>
            <a:r>
              <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Recycled water</a:t>
            </a:r>
            <a:endPar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mj-lt"/>
              <a:buAutoNum type="alphaLcPeriod"/>
              <a:tabLst>
                <a:tab pos="228600" algn="l"/>
                <a:tab pos="457200" algn="l"/>
              </a:tabLst>
            </a:pPr>
            <a:r>
              <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rPr>
              <a:t>Storm water harvesting</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Sustainability</a:t>
            </a:r>
          </a:p>
          <a:p>
            <a:pPr marL="228600" indent="-228600">
              <a:lnSpc>
                <a:spcPct val="107000"/>
              </a:lnSpc>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Individual action:</a:t>
            </a:r>
          </a:p>
          <a:p>
            <a:pPr marL="342900" lvl="0" indent="-342900">
              <a:lnSpc>
                <a:spcPct val="107000"/>
              </a:lnSpc>
              <a:buFont typeface="+mj-lt"/>
              <a:buAutoNum type="arabicPeriod"/>
              <a:tabLst>
                <a:tab pos="228600" algn="l"/>
                <a:tab pos="457200" algn="l"/>
              </a:tabLst>
            </a:pPr>
            <a:r>
              <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4"/>
              </a:rPr>
              <a:t>Taking care of our water supply</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Small actions in your home (Calculator)</a:t>
            </a:r>
          </a:p>
          <a:p>
            <a:pPr marL="342900" lvl="0" indent="-342900">
              <a:lnSpc>
                <a:spcPct val="107000"/>
              </a:lnSpc>
              <a:buFont typeface="+mj-lt"/>
              <a:buAutoNum type="arabicPeriod"/>
              <a:tabLst>
                <a:tab pos="228600" algn="l"/>
                <a:tab pos="457200" algn="l"/>
              </a:tabLst>
            </a:pPr>
            <a:r>
              <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5"/>
              </a:rPr>
              <a:t>Climate change mitigation</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mj-lt"/>
              <a:buAutoNum type="alphaLcPeriod"/>
              <a:tabLst>
                <a:tab pos="228600" algn="l"/>
                <a:tab pos="457200" algn="l"/>
              </a:tabLst>
            </a:pPr>
            <a:r>
              <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6"/>
              </a:rPr>
              <a:t>App</a:t>
            </a:r>
            <a:r>
              <a:rPr lang="en-AU" sz="1100" kern="100" dirty="0">
                <a:effectLst/>
                <a:latin typeface="Aptos" panose="020B0004020202020204" pitchFamily="34" charset="0"/>
                <a:ea typeface="Aptos" panose="020B0004020202020204" pitchFamily="34" charset="0"/>
                <a:cs typeface="Times New Roman" panose="02020603050405020304" pitchFamily="18" charset="0"/>
              </a:rPr>
              <a:t> for behaviour change competitions for your class/ school.</a:t>
            </a:r>
          </a:p>
        </p:txBody>
      </p:sp>
      <p:sp>
        <p:nvSpPr>
          <p:cNvPr id="4" name="Slide Number Placeholder 3"/>
          <p:cNvSpPr>
            <a:spLocks noGrp="1"/>
          </p:cNvSpPr>
          <p:nvPr>
            <p:ph type="sldNum" sz="quarter" idx="5"/>
          </p:nvPr>
        </p:nvSpPr>
        <p:spPr/>
        <p:txBody>
          <a:bodyPr/>
          <a:lstStyle/>
          <a:p>
            <a:fld id="{517637F7-FC4D-4CBC-AB75-3578EC53B962}" type="slidenum">
              <a:rPr lang="en-AU" smtClean="0"/>
              <a:t>13</a:t>
            </a:fld>
            <a:endParaRPr lang="en-AU"/>
          </a:p>
        </p:txBody>
      </p:sp>
    </p:spTree>
    <p:extLst>
      <p:ext uri="{BB962C8B-B14F-4D97-AF65-F5344CB8AC3E}">
        <p14:creationId xmlns:p14="http://schemas.microsoft.com/office/powerpoint/2010/main" val="1472716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14</a:t>
            </a:fld>
            <a:endParaRPr lang="en-AU"/>
          </a:p>
        </p:txBody>
      </p:sp>
    </p:spTree>
    <p:extLst>
      <p:ext uri="{BB962C8B-B14F-4D97-AF65-F5344CB8AC3E}">
        <p14:creationId xmlns:p14="http://schemas.microsoft.com/office/powerpoint/2010/main" val="2593681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Future predictions</a:t>
            </a:r>
          </a:p>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Based on past data and advanced modelling, scientists are able to predict a number of future scenarios for climate, rainfall and evapotranspiration. Full datasets available here: </a:t>
            </a:r>
            <a:r>
              <a:rPr lang="en-AU" sz="18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Victorian Water and Climate Initiative</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(See appendix for temperature change data.)</a:t>
            </a:r>
          </a:p>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Climate change is already having a significant impact on Melbourne’s water supply through a combination of factors:</a:t>
            </a:r>
          </a:p>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buFont typeface="Symbol" panose="05050102010706020507" pitchFamily="18" charset="2"/>
              <a:buChar char=""/>
              <a:tabLst>
                <a:tab pos="2286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Reduced and unreliable rainfall: Shifts in rainfall patterns, including reduced rainfall and less frequent overall but more intense rain events – causing storm surges. </a:t>
            </a:r>
          </a:p>
          <a:p>
            <a:pPr marL="342900" lvl="0" indent="-342900">
              <a:lnSpc>
                <a:spcPct val="107000"/>
              </a:lnSpc>
              <a:spcAft>
                <a:spcPts val="800"/>
              </a:spcAft>
              <a:buFont typeface="Symbol" panose="05050102010706020507" pitchFamily="18" charset="2"/>
              <a:buChar char=""/>
              <a:tabLst>
                <a:tab pos="2286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Rising mean temperatures: This contributes to higher evaporation rates, which lowers the level of available water in reservoirs.</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16</a:t>
            </a:fld>
            <a:endParaRPr lang="en-AU"/>
          </a:p>
        </p:txBody>
      </p:sp>
    </p:spTree>
    <p:extLst>
      <p:ext uri="{BB962C8B-B14F-4D97-AF65-F5344CB8AC3E}">
        <p14:creationId xmlns:p14="http://schemas.microsoft.com/office/powerpoint/2010/main" val="8487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2</a:t>
            </a:fld>
            <a:endParaRPr lang="en-AU"/>
          </a:p>
        </p:txBody>
      </p:sp>
    </p:spTree>
    <p:extLst>
      <p:ext uri="{BB962C8B-B14F-4D97-AF65-F5344CB8AC3E}">
        <p14:creationId xmlns:p14="http://schemas.microsoft.com/office/powerpoint/2010/main" val="43607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3</a:t>
            </a:fld>
            <a:endParaRPr lang="en-AU"/>
          </a:p>
        </p:txBody>
      </p:sp>
    </p:spTree>
    <p:extLst>
      <p:ext uri="{BB962C8B-B14F-4D97-AF65-F5344CB8AC3E}">
        <p14:creationId xmlns:p14="http://schemas.microsoft.com/office/powerpoint/2010/main" val="235491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Definitions:</a:t>
            </a:r>
            <a:br>
              <a:rPr lang="en-AU" dirty="0"/>
            </a:br>
            <a:r>
              <a:rPr lang="en-AU" b="1" dirty="0"/>
              <a:t>Natural water cycle </a:t>
            </a:r>
            <a:r>
              <a:rPr lang="en-AU" dirty="0"/>
              <a:t>- </a:t>
            </a:r>
            <a:r>
              <a:rPr lang="en-AU" sz="1200" dirty="0">
                <a:solidFill>
                  <a:schemeClr val="tx1"/>
                </a:solidFill>
                <a:latin typeface="+mn-lt"/>
                <a:ea typeface="Verdana"/>
                <a:cs typeface="Segoe UI"/>
              </a:rPr>
              <a:t>This is the continuous movement of water through the Earth’s atmosphere, surface and underground. This cycle ensures that water is constantly recycled, supporting life and maintaining environmental balance. The sun powers this process, driving water through the key stages in the video links and on the map.</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latin typeface="+mn-lt"/>
                <a:ea typeface="Verdana"/>
                <a:cs typeface="Segoe UI"/>
              </a:rPr>
              <a:t>Urban water cycle </a:t>
            </a:r>
            <a:r>
              <a:rPr lang="en-AU" sz="1200" dirty="0">
                <a:solidFill>
                  <a:schemeClr val="tx1"/>
                </a:solidFill>
                <a:latin typeface="+mn-lt"/>
                <a:ea typeface="Verdana"/>
                <a:cs typeface="Segoe UI"/>
              </a:rPr>
              <a:t>– The urban water cycle describes how water is collected, treated, distributed, used, treated again and then returned to the environment.</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4</a:t>
            </a:fld>
            <a:endParaRPr lang="en-AU"/>
          </a:p>
        </p:txBody>
      </p:sp>
    </p:spTree>
    <p:extLst>
      <p:ext uri="{BB962C8B-B14F-4D97-AF65-F5344CB8AC3E}">
        <p14:creationId xmlns:p14="http://schemas.microsoft.com/office/powerpoint/2010/main" val="327209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5</a:t>
            </a:fld>
            <a:endParaRPr lang="en-AU"/>
          </a:p>
        </p:txBody>
      </p:sp>
    </p:spTree>
    <p:extLst>
      <p:ext uri="{BB962C8B-B14F-4D97-AF65-F5344CB8AC3E}">
        <p14:creationId xmlns:p14="http://schemas.microsoft.com/office/powerpoint/2010/main" val="211669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6</a:t>
            </a:fld>
            <a:endParaRPr lang="en-AU"/>
          </a:p>
        </p:txBody>
      </p:sp>
    </p:spTree>
    <p:extLst>
      <p:ext uri="{BB962C8B-B14F-4D97-AF65-F5344CB8AC3E}">
        <p14:creationId xmlns:p14="http://schemas.microsoft.com/office/powerpoint/2010/main" val="175856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dirty="0">
                <a:latin typeface="+mn-lt"/>
              </a:rPr>
              <a:t>Extra:</a:t>
            </a:r>
          </a:p>
          <a:p>
            <a:endParaRPr lang="en-AU" sz="1100" b="0" dirty="0">
              <a:latin typeface="+mn-lt"/>
            </a:endParaRPr>
          </a:p>
          <a:p>
            <a:r>
              <a:rPr lang="en-AU" sz="1100" b="0" dirty="0">
                <a:latin typeface="+mn-lt"/>
              </a:rPr>
              <a:t>Using the map, students can investigate:</a:t>
            </a:r>
          </a:p>
          <a:p>
            <a:pPr marL="171450" indent="-171450">
              <a:buFont typeface="Arial" panose="020B0604020202020204" pitchFamily="34" charset="0"/>
              <a:buChar char="•"/>
            </a:pPr>
            <a:r>
              <a:rPr lang="en-AU" sz="1100" b="0" dirty="0">
                <a:latin typeface="+mn-lt"/>
              </a:rPr>
              <a:t>Rainfall data in catchment areas (chapter 2 on a reservoir models)</a:t>
            </a:r>
          </a:p>
          <a:p>
            <a:pPr marL="171450" indent="-171450">
              <a:buFont typeface="Arial" panose="020B0604020202020204" pitchFamily="34" charset="0"/>
              <a:buChar char="•"/>
            </a:pPr>
            <a:r>
              <a:rPr lang="en-AU" sz="1100" b="0" dirty="0">
                <a:latin typeface="+mn-lt"/>
              </a:rPr>
              <a:t>Reservoir levels over the past 20 years (chapter 3 on reservoir models)</a:t>
            </a:r>
          </a:p>
        </p:txBody>
      </p:sp>
      <p:sp>
        <p:nvSpPr>
          <p:cNvPr id="4" name="Slide Number Placeholder 3"/>
          <p:cNvSpPr>
            <a:spLocks noGrp="1"/>
          </p:cNvSpPr>
          <p:nvPr>
            <p:ph type="sldNum" sz="quarter" idx="5"/>
          </p:nvPr>
        </p:nvSpPr>
        <p:spPr/>
        <p:txBody>
          <a:bodyPr/>
          <a:lstStyle/>
          <a:p>
            <a:fld id="{517637F7-FC4D-4CBC-AB75-3578EC53B962}" type="slidenum">
              <a:rPr lang="en-AU" smtClean="0"/>
              <a:t>7</a:t>
            </a:fld>
            <a:endParaRPr lang="en-AU"/>
          </a:p>
        </p:txBody>
      </p:sp>
    </p:spTree>
    <p:extLst>
      <p:ext uri="{BB962C8B-B14F-4D97-AF65-F5344CB8AC3E}">
        <p14:creationId xmlns:p14="http://schemas.microsoft.com/office/powerpoint/2010/main" val="428671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Key messages:</a:t>
            </a:r>
          </a:p>
          <a:p>
            <a:pPr marL="171450" indent="-171450" algn="l">
              <a:buFont typeface="Arial" panose="020B0604020202020204" pitchFamily="34" charset="0"/>
              <a:buChar char="•"/>
            </a:pPr>
            <a:r>
              <a:rPr lang="en-AU" dirty="0"/>
              <a:t>Water is sourced from rainfall in protected catchment areas</a:t>
            </a:r>
          </a:p>
          <a:p>
            <a:pPr marL="171450" indent="-171450" algn="l">
              <a:buFont typeface="Arial" panose="020B0604020202020204" pitchFamily="34" charset="0"/>
              <a:buChar char="•"/>
            </a:pPr>
            <a:r>
              <a:rPr lang="en-AU" dirty="0"/>
              <a:t>Water is treated minimally, prior to being distributed</a:t>
            </a:r>
          </a:p>
          <a:p>
            <a:pPr marL="171450" indent="-171450" algn="l">
              <a:buFont typeface="Arial" panose="020B0604020202020204" pitchFamily="34" charset="0"/>
              <a:buChar char="•"/>
            </a:pPr>
            <a:r>
              <a:rPr lang="en-AU" dirty="0"/>
              <a:t>Desalination and stormwater harvesting are alternate water sources</a:t>
            </a:r>
          </a:p>
          <a:p>
            <a:pPr marL="171450" indent="-171450" algn="l">
              <a:buFont typeface="Arial" panose="020B0604020202020204" pitchFamily="34" charset="0"/>
              <a:buChar char="•"/>
            </a:pPr>
            <a:r>
              <a:rPr lang="en-AU" dirty="0"/>
              <a:t>Climate change and population growth challenge the water supply through increased temperatures and extreme weather events (droughts)</a:t>
            </a:r>
          </a:p>
        </p:txBody>
      </p:sp>
      <p:sp>
        <p:nvSpPr>
          <p:cNvPr id="4" name="Slide Number Placeholder 3"/>
          <p:cNvSpPr>
            <a:spLocks noGrp="1"/>
          </p:cNvSpPr>
          <p:nvPr>
            <p:ph type="sldNum" sz="quarter" idx="5"/>
          </p:nvPr>
        </p:nvSpPr>
        <p:spPr/>
        <p:txBody>
          <a:bodyPr/>
          <a:lstStyle/>
          <a:p>
            <a:fld id="{517637F7-FC4D-4CBC-AB75-3578EC53B962}" type="slidenum">
              <a:rPr lang="en-AU" smtClean="0"/>
              <a:t>8</a:t>
            </a:fld>
            <a:endParaRPr lang="en-AU"/>
          </a:p>
        </p:txBody>
      </p:sp>
    </p:spTree>
    <p:extLst>
      <p:ext uri="{BB962C8B-B14F-4D97-AF65-F5344CB8AC3E}">
        <p14:creationId xmlns:p14="http://schemas.microsoft.com/office/powerpoint/2010/main" val="278325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900" b="0" dirty="0">
                <a:latin typeface="+mn-lt"/>
              </a:rPr>
              <a:t>These answers can be found on the “Water Cycle” Topic layer on the map. There are videos in the content that will explain where our drinking water comes from in Melbourne.</a:t>
            </a:r>
          </a:p>
          <a:p>
            <a:r>
              <a:rPr lang="en-AU" sz="900" b="0" dirty="0">
                <a:latin typeface="+mn-lt"/>
              </a:rPr>
              <a:t>Sample answers:</a:t>
            </a:r>
          </a:p>
          <a:p>
            <a:r>
              <a:rPr lang="en-AU" sz="900" b="0" dirty="0">
                <a:latin typeface="+mn-lt"/>
              </a:rPr>
              <a:t> 1. Most of the Melbourne’s drinking water is sourced from rainfall in catchment areas (Northeast of Melbourne, in forested areas (e.g. Yarra Ranges)). This information can be found in the Water Cycle Topic layer on the map. Students will be able to follow the flow of water from raindrop to tap, and beyond, on this layer. Drinking water is topped up through the desalination process at the Victorian Desalination Plant in Wonthaggi in times of need.</a:t>
            </a:r>
          </a:p>
          <a:p>
            <a:endParaRPr lang="en-AU" sz="900" b="0" kern="100" dirty="0">
              <a:effectLst/>
              <a:latin typeface="+mn-lt"/>
              <a:ea typeface="Aptos" panose="020B0004020202020204" pitchFamily="34" charset="0"/>
              <a:cs typeface="Times New Roman" panose="02020603050405020304" pitchFamily="18" charset="0"/>
            </a:endParaRPr>
          </a:p>
          <a:p>
            <a:r>
              <a:rPr lang="en-AU" sz="900" b="0" kern="100" dirty="0">
                <a:effectLst/>
                <a:latin typeface="+mn-lt"/>
                <a:ea typeface="Aptos" panose="020B0004020202020204" pitchFamily="34" charset="0"/>
                <a:cs typeface="Times New Roman" panose="02020603050405020304" pitchFamily="18" charset="0"/>
              </a:rPr>
              <a:t>2. Reservoirs are man-made or natural storage areas for water. Typically, created by building a dam across the path of a river to hold water. They are located in forested, mountainous areas:</a:t>
            </a:r>
          </a:p>
          <a:p>
            <a:pPr marL="1200150" indent="-285750">
              <a:lnSpc>
                <a:spcPct val="107000"/>
              </a:lnSpc>
              <a:buFont typeface="Arial" panose="020B0604020202020204" pitchFamily="34" charset="0"/>
              <a:buChar char="•"/>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Proximity to natural catchments: Most reservoirs are located in forested, mountainous areas, such as the Yarra Ranges, where rainfall is high and natural vegetation act as natural filters, minimizing the need for water treatment.</a:t>
            </a:r>
          </a:p>
          <a:p>
            <a:pPr marL="1200150" indent="-285750">
              <a:lnSpc>
                <a:spcPct val="107000"/>
              </a:lnSpc>
              <a:buFont typeface="Arial" panose="020B0604020202020204" pitchFamily="34" charset="0"/>
              <a:buChar char="•"/>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Gravity-fed systems: The topography allows for gravity to move water from high altitudes towards the city. This reduces the need for energy-intensive pumps.</a:t>
            </a:r>
          </a:p>
          <a:p>
            <a:pPr marL="1200150" indent="-285750">
              <a:lnSpc>
                <a:spcPct val="107000"/>
              </a:lnSpc>
              <a:buFont typeface="Arial" panose="020B0604020202020204" pitchFamily="34" charset="0"/>
              <a:buChar char="•"/>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Increased rainfall: There is increased rainfall in mountainous areas. This is collected in the reservoirs.</a:t>
            </a:r>
          </a:p>
          <a:p>
            <a:pPr marL="1200150" indent="-285750">
              <a:lnSpc>
                <a:spcPct val="107000"/>
              </a:lnSpc>
              <a:buFont typeface="Arial" panose="020B0604020202020204" pitchFamily="34" charset="0"/>
              <a:buChar char="•"/>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Proximity to Melbourne: Reservoirs are located within close (</a:t>
            </a:r>
            <a:r>
              <a:rPr lang="en-AU" sz="1800" kern="100" dirty="0" err="1">
                <a:effectLst/>
                <a:latin typeface="Aptos" panose="020B0004020202020204" pitchFamily="34" charset="0"/>
                <a:ea typeface="Aptos" panose="020B0004020202020204" pitchFamily="34" charset="0"/>
                <a:cs typeface="Times New Roman" panose="02020603050405020304" pitchFamily="18" charset="0"/>
              </a:rPr>
              <a:t>ish</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proximity to the city, meaning that the water doesn’t have to travel far to where it’s needed.</a:t>
            </a:r>
          </a:p>
          <a:p>
            <a:endParaRPr lang="en-AU" sz="900" b="0" dirty="0">
              <a:latin typeface="+mn-lt"/>
            </a:endParaRPr>
          </a:p>
          <a:p>
            <a:endParaRPr lang="en-AU" sz="900" b="0" dirty="0">
              <a:latin typeface="+mn-lt"/>
            </a:endParaRPr>
          </a:p>
        </p:txBody>
      </p:sp>
      <p:sp>
        <p:nvSpPr>
          <p:cNvPr id="4" name="Slide Number Placeholder 3"/>
          <p:cNvSpPr>
            <a:spLocks noGrp="1"/>
          </p:cNvSpPr>
          <p:nvPr>
            <p:ph type="sldNum" sz="quarter" idx="5"/>
          </p:nvPr>
        </p:nvSpPr>
        <p:spPr/>
        <p:txBody>
          <a:bodyPr/>
          <a:lstStyle/>
          <a:p>
            <a:fld id="{517637F7-FC4D-4CBC-AB75-3578EC53B962}" type="slidenum">
              <a:rPr lang="en-AU" smtClean="0"/>
              <a:t>9</a:t>
            </a:fld>
            <a:endParaRPr lang="en-AU"/>
          </a:p>
        </p:txBody>
      </p:sp>
    </p:spTree>
    <p:extLst>
      <p:ext uri="{BB962C8B-B14F-4D97-AF65-F5344CB8AC3E}">
        <p14:creationId xmlns:p14="http://schemas.microsoft.com/office/powerpoint/2010/main" val="522752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C600FC-E3A4-F8D7-44C8-3F27BD74659E}"/>
              </a:ext>
            </a:extLst>
          </p:cNvPr>
          <p:cNvSpPr/>
          <p:nvPr userDrawn="1"/>
        </p:nvSpPr>
        <p:spPr>
          <a:xfrm>
            <a:off x="0" y="0"/>
            <a:ext cx="12193200" cy="6858000"/>
          </a:xfrm>
          <a:prstGeom prst="rect">
            <a:avLst/>
          </a:prstGeom>
          <a:solidFill>
            <a:srgbClr val="356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blue and black wavy background&#10;&#10;Description automatically generated">
            <a:extLst>
              <a:ext uri="{FF2B5EF4-FFF2-40B4-BE49-F238E27FC236}">
                <a16:creationId xmlns:a16="http://schemas.microsoft.com/office/drawing/2014/main" id="{E11480AF-9A7B-6773-36A8-7BF187CA4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1067698" y="2159007"/>
            <a:ext cx="5040000" cy="468000"/>
          </a:xfrm>
        </p:spPr>
        <p:txBody>
          <a:bodyPr anchor="b"/>
          <a:lstStyle>
            <a:lvl1pPr marL="0" indent="0" algn="l">
              <a:buNone/>
              <a:defRPr sz="2300" b="0">
                <a:solidFill>
                  <a:schemeClr val="bg1"/>
                </a:solidFill>
              </a:defRPr>
            </a:lvl1pPr>
            <a:lvl2pPr marL="0" indent="0" algn="l">
              <a:buNone/>
              <a:defRPr sz="2300" b="0">
                <a:solidFill>
                  <a:schemeClr val="bg1"/>
                </a:solidFill>
              </a:defRPr>
            </a:lvl2pPr>
            <a:lvl3pPr marL="0" indent="0" algn="l">
              <a:buNone/>
              <a:defRPr sz="2300" b="0">
                <a:solidFill>
                  <a:schemeClr val="bg1"/>
                </a:solidFill>
              </a:defRPr>
            </a:lvl3pPr>
            <a:lvl4pPr marL="0" indent="0" algn="l">
              <a:buNone/>
              <a:defRPr sz="2300" b="0">
                <a:solidFill>
                  <a:schemeClr val="bg1"/>
                </a:solidFill>
              </a:defRPr>
            </a:lvl4pPr>
            <a:lvl5pPr marL="0" indent="0" algn="l">
              <a:buNone/>
              <a:defRPr sz="2300" b="0">
                <a:solidFill>
                  <a:schemeClr val="bg1"/>
                </a:solidFill>
              </a:defRPr>
            </a:lvl5pPr>
            <a:lvl6pPr marL="0" indent="0" algn="l">
              <a:buNone/>
              <a:defRPr sz="2300" b="0">
                <a:solidFill>
                  <a:schemeClr val="bg1"/>
                </a:solidFill>
              </a:defRPr>
            </a:lvl6pPr>
            <a:lvl7pPr marL="0" indent="0" algn="l">
              <a:buNone/>
              <a:defRPr sz="2300" b="0">
                <a:solidFill>
                  <a:schemeClr val="bg1"/>
                </a:solidFill>
              </a:defRPr>
            </a:lvl7pPr>
            <a:lvl8pPr marL="0" indent="0" algn="l">
              <a:buNone/>
              <a:defRPr sz="2300" b="0">
                <a:solidFill>
                  <a:schemeClr val="bg1"/>
                </a:solidFill>
              </a:defRPr>
            </a:lvl8pPr>
            <a:lvl9pPr marL="0" indent="0" algn="l">
              <a:buNone/>
              <a:defRPr sz="2300" b="0">
                <a:solidFill>
                  <a:schemeClr val="bg1"/>
                </a:solidFill>
              </a:defRPr>
            </a:lvl9pPr>
          </a:lstStyle>
          <a:p>
            <a:r>
              <a:rPr lang="en-AU" dirty="0"/>
              <a:t>Click to add subtitle</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1067698" y="2936665"/>
            <a:ext cx="7200000" cy="1260000"/>
          </a:xfrm>
        </p:spPr>
        <p:txBody>
          <a:bodyPr anchor="t"/>
          <a:lstStyle>
            <a:lvl1pPr>
              <a:defRPr sz="4800">
                <a:solidFill>
                  <a:schemeClr val="bg1"/>
                </a:solidFill>
                <a:latin typeface="VAG Rounded Next" panose="020F0502020203020204" pitchFamily="34" charset="0"/>
              </a:defRPr>
            </a:lvl1pPr>
          </a:lstStyle>
          <a:p>
            <a:r>
              <a:rPr lang="en-US" dirty="0"/>
              <a:t>Click to add presentation title</a:t>
            </a:r>
            <a:endParaRPr lang="en-GB" dirty="0"/>
          </a:p>
        </p:txBody>
      </p:sp>
      <p:pic>
        <p:nvPicPr>
          <p:cNvPr id="10" name="Picture 9" descr="Blue text on a black background&#10;&#10;Description automatically generated">
            <a:extLst>
              <a:ext uri="{FF2B5EF4-FFF2-40B4-BE49-F238E27FC236}">
                <a16:creationId xmlns:a16="http://schemas.microsoft.com/office/drawing/2014/main" id="{3EB3336C-C05E-F699-6259-D5204CB0AE7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
        <p:nvSpPr>
          <p:cNvPr id="17" name="Picture Placeholder 16">
            <a:extLst>
              <a:ext uri="{FF2B5EF4-FFF2-40B4-BE49-F238E27FC236}">
                <a16:creationId xmlns:a16="http://schemas.microsoft.com/office/drawing/2014/main" id="{868ECEF7-DC95-A42A-891E-829CAD27CC81}"/>
              </a:ext>
            </a:extLst>
          </p:cNvPr>
          <p:cNvSpPr>
            <a:spLocks noGrp="1" noChangeAspect="1"/>
          </p:cNvSpPr>
          <p:nvPr>
            <p:ph type="pic" sz="quarter" idx="14" hasCustomPrompt="1"/>
          </p:nvPr>
        </p:nvSpPr>
        <p:spPr>
          <a:xfrm>
            <a:off x="1981200" y="0"/>
            <a:ext cx="10210344" cy="2560196"/>
          </a:xfrm>
          <a:custGeom>
            <a:avLst/>
            <a:gdLst>
              <a:gd name="connsiteX0" fmla="*/ 0 w 10210344"/>
              <a:gd name="connsiteY0" fmla="*/ 0 h 2560196"/>
              <a:gd name="connsiteX1" fmla="*/ 10210344 w 10210344"/>
              <a:gd name="connsiteY1" fmla="*/ 0 h 2560196"/>
              <a:gd name="connsiteX2" fmla="*/ 10210344 w 10210344"/>
              <a:gd name="connsiteY2" fmla="*/ 1210355 h 2560196"/>
              <a:gd name="connsiteX3" fmla="*/ 9162204 w 10210344"/>
              <a:gd name="connsiteY3" fmla="*/ 1530783 h 2560196"/>
              <a:gd name="connsiteX4" fmla="*/ 7296380 w 10210344"/>
              <a:gd name="connsiteY4" fmla="*/ 2523391 h 2560196"/>
              <a:gd name="connsiteX5" fmla="*/ 4814354 w 10210344"/>
              <a:gd name="connsiteY5" fmla="*/ 1798981 h 2560196"/>
              <a:gd name="connsiteX6" fmla="*/ 0 w 10210344"/>
              <a:gd name="connsiteY6" fmla="*/ 0 h 25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344" h="2560196">
                <a:moveTo>
                  <a:pt x="0" y="0"/>
                </a:moveTo>
                <a:lnTo>
                  <a:pt x="10210344" y="0"/>
                </a:lnTo>
                <a:lnTo>
                  <a:pt x="10210344" y="1210355"/>
                </a:lnTo>
                <a:cubicBezTo>
                  <a:pt x="9850841" y="1275928"/>
                  <a:pt x="9498071" y="1368695"/>
                  <a:pt x="9162204" y="1530783"/>
                </a:cubicBezTo>
                <a:cubicBezTo>
                  <a:pt x="8525924" y="1837931"/>
                  <a:pt x="7974850" y="2383731"/>
                  <a:pt x="7296380" y="2523391"/>
                </a:cubicBezTo>
                <a:cubicBezTo>
                  <a:pt x="6403721" y="2707145"/>
                  <a:pt x="5607131" y="2161599"/>
                  <a:pt x="4814354" y="1798981"/>
                </a:cubicBezTo>
                <a:cubicBezTo>
                  <a:pt x="3312799" y="1112188"/>
                  <a:pt x="2254492" y="1647250"/>
                  <a:pt x="0" y="0"/>
                </a:cubicBezTo>
                <a:close/>
              </a:path>
            </a:pathLst>
          </a:custGeom>
          <a:solidFill>
            <a:schemeClr val="bg1">
              <a:lumMod val="75000"/>
            </a:schemeClr>
          </a:solidFill>
        </p:spPr>
        <p:txBody>
          <a:bodyPr wrap="square" lIns="180000" tIns="180000" rIns="180000" bIns="360000" anchor="t" anchorCtr="0">
            <a:noAutofit/>
          </a:bodyPr>
          <a:lstStyle>
            <a:lvl1pPr algn="r">
              <a:defRPr sz="1400"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42943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Blue/Orange]">
    <p:spTree>
      <p:nvGrpSpPr>
        <p:cNvPr id="1" name=""/>
        <p:cNvGrpSpPr/>
        <p:nvPr/>
      </p:nvGrpSpPr>
      <p:grpSpPr>
        <a:xfrm>
          <a:off x="0" y="0"/>
          <a:ext cx="0" cy="0"/>
          <a:chOff x="0" y="0"/>
          <a:chExt cx="0" cy="0"/>
        </a:xfrm>
      </p:grpSpPr>
      <p:pic>
        <p:nvPicPr>
          <p:cNvPr id="8" name="Picture 7" descr="A blue and orange background&#10;&#10;Description automatically generated">
            <a:extLst>
              <a:ext uri="{FF2B5EF4-FFF2-40B4-BE49-F238E27FC236}">
                <a16:creationId xmlns:a16="http://schemas.microsoft.com/office/drawing/2014/main" id="{244E6FE7-A9B9-5A6A-9AF4-A2EDC757E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08030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Blue/Oran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F52657-3706-698A-E5A4-7392BCB10C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EC04AF43-F4D7-4307-AAC6-978BA3428C8A}"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141600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F06F2204-047D-7C61-7E75-1FFC099CC0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68809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F1810F-C225-61FB-F899-73661BAF6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770F0ABB-BB79-4AFB-97FB-A631ED08C459}"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4074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Green/Blue]">
    <p:spTree>
      <p:nvGrpSpPr>
        <p:cNvPr id="1" name=""/>
        <p:cNvGrpSpPr/>
        <p:nvPr/>
      </p:nvGrpSpPr>
      <p:grpSpPr>
        <a:xfrm>
          <a:off x="0" y="0"/>
          <a:ext cx="0" cy="0"/>
          <a:chOff x="0" y="0"/>
          <a:chExt cx="0" cy="0"/>
        </a:xfrm>
      </p:grpSpPr>
      <p:pic>
        <p:nvPicPr>
          <p:cNvPr id="10" name="Picture 9" descr="A blue and green background&#10;&#10;Description automatically generated">
            <a:extLst>
              <a:ext uri="{FF2B5EF4-FFF2-40B4-BE49-F238E27FC236}">
                <a16:creationId xmlns:a16="http://schemas.microsoft.com/office/drawing/2014/main" id="{234B6D88-923D-49C0-EFAB-2F1C4FD690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r="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577131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en/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D3A230-AE8F-D97C-69C1-769F87897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612D710C-B5D9-4CB5-94E6-E2CD1833AE84}"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53183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Navy Blue]">
    <p:spTree>
      <p:nvGrpSpPr>
        <p:cNvPr id="1" name=""/>
        <p:cNvGrpSpPr/>
        <p:nvPr/>
      </p:nvGrpSpPr>
      <p:grpSpPr>
        <a:xfrm>
          <a:off x="0" y="0"/>
          <a:ext cx="0" cy="0"/>
          <a:chOff x="0" y="0"/>
          <a:chExt cx="0" cy="0"/>
        </a:xfrm>
      </p:grpSpPr>
      <p:pic>
        <p:nvPicPr>
          <p:cNvPr id="12" name="Picture 11" descr="A blue and white background&#10;&#10;Description automatically generated">
            <a:extLst>
              <a:ext uri="{FF2B5EF4-FFF2-40B4-BE49-F238E27FC236}">
                <a16:creationId xmlns:a16="http://schemas.microsoft.com/office/drawing/2014/main" id="{EC894EE3-FC61-7F5E-6E8E-C658D6E420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989876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Navy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1BC271-4CB0-795C-1710-8A0C2D718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4E561842-7DDB-4B93-A9F9-000F48B93157}"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493817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Orange/Brown]">
    <p:spTree>
      <p:nvGrpSpPr>
        <p:cNvPr id="1" name=""/>
        <p:cNvGrpSpPr/>
        <p:nvPr/>
      </p:nvGrpSpPr>
      <p:grpSpPr>
        <a:xfrm>
          <a:off x="0" y="0"/>
          <a:ext cx="0" cy="0"/>
          <a:chOff x="0" y="0"/>
          <a:chExt cx="0" cy="0"/>
        </a:xfrm>
      </p:grpSpPr>
      <p:pic>
        <p:nvPicPr>
          <p:cNvPr id="14" name="Picture 13" descr="A brown and white background&#10;&#10;Description automatically generated">
            <a:extLst>
              <a:ext uri="{FF2B5EF4-FFF2-40B4-BE49-F238E27FC236}">
                <a16:creationId xmlns:a16="http://schemas.microsoft.com/office/drawing/2014/main" id="{F97933ED-3AAF-72D3-AA3F-3E87396FAD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258496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Orange/Brow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C5F9B9-CAB2-D67D-B89C-AB96891D3C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D0AAF764-000E-408A-BB85-8AEC778B5B62}"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887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931E-9234-1F4C-CB61-21B538B4D19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6417BD2-45FF-C992-3150-4762209FD1EF}"/>
              </a:ext>
            </a:extLst>
          </p:cNvPr>
          <p:cNvSpPr>
            <a:spLocks noGrp="1"/>
          </p:cNvSpPr>
          <p:nvPr>
            <p:ph type="dt" sz="half" idx="10"/>
          </p:nvPr>
        </p:nvSpPr>
        <p:spPr/>
        <p:txBody>
          <a:bodyPr/>
          <a:lstStyle/>
          <a:p>
            <a:fld id="{96B4C594-0B96-4F5A-984A-EA98CBA1964E}" type="datetime1">
              <a:rPr lang="en-GB" smtClean="0"/>
              <a:t>26/02/2025</a:t>
            </a:fld>
            <a:endParaRPr lang="en-GB" dirty="0"/>
          </a:p>
        </p:txBody>
      </p:sp>
      <p:sp>
        <p:nvSpPr>
          <p:cNvPr id="4" name="Footer Placeholder 3">
            <a:extLst>
              <a:ext uri="{FF2B5EF4-FFF2-40B4-BE49-F238E27FC236}">
                <a16:creationId xmlns:a16="http://schemas.microsoft.com/office/drawing/2014/main" id="{66AF0DF5-FA1C-BBAD-816D-B7114C82F77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280AB8C-7997-9BD9-D52D-004599B6EDB4}"/>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571860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3ACF4C-E6E9-74FE-FC55-CD38811C285B}"/>
              </a:ext>
            </a:extLst>
          </p:cNvPr>
          <p:cNvSpPr/>
          <p:nvPr userDrawn="1"/>
        </p:nvSpPr>
        <p:spPr>
          <a:xfrm>
            <a:off x="0" y="0"/>
            <a:ext cx="121932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white background with black dots&#10;&#10;Description automatically generated">
            <a:extLst>
              <a:ext uri="{FF2B5EF4-FFF2-40B4-BE49-F238E27FC236}">
                <a16:creationId xmlns:a16="http://schemas.microsoft.com/office/drawing/2014/main" id="{0B1188FC-06B2-195D-7BD7-B404572AB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661367"/>
            <a:ext cx="10440000" cy="1620000"/>
          </a:xfrm>
        </p:spPr>
        <p:txBody>
          <a:bodyPr/>
          <a:lstStyle>
            <a:lvl1pPr algn="ctr">
              <a:lnSpc>
                <a:spcPct val="105000"/>
              </a:lnSpc>
              <a:defRPr sz="4800">
                <a:solidFill>
                  <a:schemeClr val="accent2"/>
                </a:solidFill>
                <a:latin typeface="VAG Rounded Next Medium" panose="020F0602020203020204" pitchFamily="34" charset="0"/>
              </a:defRPr>
            </a:lvl1pPr>
          </a:lstStyle>
          <a:p>
            <a:r>
              <a:rPr lang="en-US" dirty="0"/>
              <a:t>Key Statement</a:t>
            </a:r>
            <a:endParaRPr lang="en-GB" dirty="0"/>
          </a:p>
        </p:txBody>
      </p:sp>
    </p:spTree>
    <p:extLst>
      <p:ext uri="{BB962C8B-B14F-4D97-AF65-F5344CB8AC3E}">
        <p14:creationId xmlns:p14="http://schemas.microsoft.com/office/powerpoint/2010/main" val="2760850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descr="A blue and yellow wavy background&#10;&#10;Description automatically generated">
            <a:extLst>
              <a:ext uri="{FF2B5EF4-FFF2-40B4-BE49-F238E27FC236}">
                <a16:creationId xmlns:a16="http://schemas.microsoft.com/office/drawing/2014/main" id="{E2BDE7D3-4A22-F333-5555-E2DF28937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343734"/>
            <a:ext cx="10440000" cy="1620000"/>
          </a:xfrm>
        </p:spPr>
        <p:txBody>
          <a:bodyPr/>
          <a:lstStyle>
            <a:lvl1pPr algn="ctr">
              <a:lnSpc>
                <a:spcPct val="105000"/>
              </a:lnSpc>
              <a:defRPr sz="4800">
                <a:solidFill>
                  <a:schemeClr val="bg1"/>
                </a:solidFill>
                <a:latin typeface="VAG Rounded Next Medium" panose="020F0602020203020204" pitchFamily="34" charset="0"/>
              </a:defRPr>
            </a:lvl1pPr>
          </a:lstStyle>
          <a:p>
            <a:r>
              <a:rPr lang="en-US" dirty="0"/>
              <a:t>Thank-you</a:t>
            </a:r>
            <a:endParaRPr lang="en-GB" dirty="0"/>
          </a:p>
        </p:txBody>
      </p:sp>
      <p:pic>
        <p:nvPicPr>
          <p:cNvPr id="9" name="Picture 8" descr="Blue text on a black background&#10;&#10;Description automatically generated">
            <a:extLst>
              <a:ext uri="{FF2B5EF4-FFF2-40B4-BE49-F238E27FC236}">
                <a16:creationId xmlns:a16="http://schemas.microsoft.com/office/drawing/2014/main" id="{2CCB16CF-F111-CEFC-F8B3-EE4C27C4A7B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Tree>
    <p:extLst>
      <p:ext uri="{BB962C8B-B14F-4D97-AF65-F5344CB8AC3E}">
        <p14:creationId xmlns:p14="http://schemas.microsoft.com/office/powerpoint/2010/main" val="3459527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A6C7C-078A-49DF-AE7A-D3DDF8E99D67}" type="datetime1">
              <a:rPr lang="en-GB" smtClean="0"/>
              <a:t>26/02/2025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GB"/>
              <a:t>Click to edit Master title style</a:t>
            </a:r>
            <a:endParaRPr lang="en-AU" dirty="0"/>
          </a:p>
        </p:txBody>
      </p:sp>
    </p:spTree>
    <p:extLst>
      <p:ext uri="{BB962C8B-B14F-4D97-AF65-F5344CB8AC3E}">
        <p14:creationId xmlns:p14="http://schemas.microsoft.com/office/powerpoint/2010/main" val="1648050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5EC11-1721-4360-A378-F6649AC6227E}" type="datetime1">
              <a:rPr lang="en-GB" smtClean="0"/>
              <a:t>26/02/2025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6" name="Picture 5" descr="A blue and green background&#10;&#10;Description automatically generated">
            <a:extLst>
              <a:ext uri="{FF2B5EF4-FFF2-40B4-BE49-F238E27FC236}">
                <a16:creationId xmlns:a16="http://schemas.microsoft.com/office/drawing/2014/main" id="{B91E093D-A47B-B0E4-9825-D9B7E30486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 r="1"/>
          <a:stretch/>
        </p:blipFill>
        <p:spPr>
          <a:xfrm>
            <a:off x="0" y="0"/>
            <a:ext cx="12191999"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12" name="Picture 11">
            <a:extLst>
              <a:ext uri="{FF2B5EF4-FFF2-40B4-BE49-F238E27FC236}">
                <a16:creationId xmlns:a16="http://schemas.microsoft.com/office/drawing/2014/main" id="{4A9E0967-C60E-D93D-8377-C6D71AD621F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04869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1A230695-3632-487E-8506-209914F05A01}"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31880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02031" y="1981201"/>
            <a:ext cx="1098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or Content.</a:t>
            </a:r>
            <a:br>
              <a:rPr lang="en-US" dirty="0"/>
            </a:br>
            <a:r>
              <a:rPr lang="en-US" dirty="0"/>
              <a:t>To change the type style, select text and press ‘Tab’, or </a:t>
            </a:r>
            <a:r>
              <a:rPr lang="en-GB" dirty="0"/>
              <a:t>click on the ‘Increase/Decrease List Level’ buttons under the Home tab (next to the numbered list button).</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4" name="Date Placeholder 3"/>
          <p:cNvSpPr>
            <a:spLocks noGrp="1"/>
          </p:cNvSpPr>
          <p:nvPr>
            <p:ph type="dt" sz="half" idx="10"/>
          </p:nvPr>
        </p:nvSpPr>
        <p:spPr/>
        <p:txBody>
          <a:bodyPr/>
          <a:lstStyle/>
          <a:p>
            <a:fld id="{74542351-0D01-4C4E-A00D-05516CC6F4F8}" type="datetime1">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89085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or Content.</a:t>
            </a:r>
            <a:br>
              <a:rPr lang="en-US" dirty="0"/>
            </a:br>
            <a:r>
              <a:rPr lang="en-US" dirty="0"/>
              <a:t>To change the type style, select text and press ‘Tab’, or </a:t>
            </a:r>
            <a:r>
              <a:rPr lang="en-GB" dirty="0"/>
              <a:t>click on the ‘Increase/Decrease List Level’ buttons under the Home tab (next to the numbered list button).</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7E312E6-FA90-4A59-849C-194B2CB6E855}"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216762" y="1888067"/>
            <a:ext cx="5400000" cy="4356000"/>
          </a:xfrm>
          <a:prstGeom prst="roundRect">
            <a:avLst>
              <a:gd name="adj" fmla="val 3353"/>
            </a:avLst>
          </a:prstGeom>
          <a:solidFill>
            <a:schemeClr val="bg1">
              <a:lumMod val="75000"/>
            </a:schemeClr>
          </a:solidFill>
        </p:spPr>
        <p:txBody>
          <a:bodyPr lIns="216000" tIns="216000" rIns="216000" bIns="216000"/>
          <a:lstStyle>
            <a:lvl1pPr>
              <a:defRPr sz="1400" b="0">
                <a:solidFill>
                  <a:schemeClr val="bg1"/>
                </a:solidFill>
              </a:defRPr>
            </a:lvl1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81254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5" name="Date Placeholder 4"/>
          <p:cNvSpPr>
            <a:spLocks noGrp="1"/>
          </p:cNvSpPr>
          <p:nvPr>
            <p:ph type="dt" sz="half" idx="10"/>
          </p:nvPr>
        </p:nvSpPr>
        <p:spPr/>
        <p:txBody>
          <a:bodyPr/>
          <a:lstStyle/>
          <a:p>
            <a:fld id="{B2DCA67C-1FDD-4289-A45B-1C24A8752454}"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02031" y="1888067"/>
            <a:ext cx="11014731" cy="4356000"/>
          </a:xfrm>
          <a:prstGeom prst="roundRect">
            <a:avLst>
              <a:gd name="adj" fmla="val 2673"/>
            </a:avLst>
          </a:prstGeom>
          <a:solidFill>
            <a:schemeClr val="bg1">
              <a:lumMod val="75000"/>
            </a:schemeClr>
          </a:solidFill>
        </p:spPr>
        <p:txBody>
          <a:bodyPr lIns="216000" tIns="216000" rIns="216000" bIns="216000"/>
          <a:lstStyle>
            <a:lvl1pPr>
              <a:defRPr sz="1400" b="0">
                <a:solidFill>
                  <a:schemeClr val="bg1"/>
                </a:solidFill>
              </a:defRPr>
            </a:lvl1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7587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13" name="Picture 12" descr="A yellow and orange background&#10;&#10;Description automatically generated">
            <a:extLst>
              <a:ext uri="{FF2B5EF4-FFF2-40B4-BE49-F238E27FC236}">
                <a16:creationId xmlns:a16="http://schemas.microsoft.com/office/drawing/2014/main" id="{89B55A0A-BEAC-860A-CBA9-753D687395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6555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Oran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AA977A-EEFB-47D5-C678-0FC0D52E1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B4BBF2D1-A9DE-450B-BD5F-55EFF1E77543}" type="datetime1">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43271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0354F9-6820-7598-7D6C-A01847074715}"/>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Placeholder 1"/>
          <p:cNvSpPr>
            <a:spLocks noGrp="1"/>
          </p:cNvSpPr>
          <p:nvPr>
            <p:ph type="title"/>
          </p:nvPr>
        </p:nvSpPr>
        <p:spPr>
          <a:xfrm>
            <a:off x="602031" y="274868"/>
            <a:ext cx="10440000" cy="900000"/>
          </a:xfrm>
          <a:prstGeom prst="rect">
            <a:avLst/>
          </a:prstGeom>
        </p:spPr>
        <p:txBody>
          <a:bodyPr vert="horz" lIns="0" tIns="0" rIns="0" bIns="0" rtlCol="0" anchor="ctr">
            <a:noAutofit/>
          </a:bodyPr>
          <a:lstStyle/>
          <a:p>
            <a:endParaRPr lang="en-GB" dirty="0"/>
          </a:p>
        </p:txBody>
      </p:sp>
      <p:sp>
        <p:nvSpPr>
          <p:cNvPr id="3" name="Text Placeholder 2"/>
          <p:cNvSpPr>
            <a:spLocks noGrp="1"/>
          </p:cNvSpPr>
          <p:nvPr>
            <p:ph type="body" idx="1"/>
          </p:nvPr>
        </p:nvSpPr>
        <p:spPr>
          <a:xfrm>
            <a:off x="602031" y="1976318"/>
            <a:ext cx="10980000" cy="39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690749" y="6358249"/>
            <a:ext cx="2520000" cy="360000"/>
          </a:xfrm>
          <a:prstGeom prst="rect">
            <a:avLst/>
          </a:prstGeom>
        </p:spPr>
        <p:txBody>
          <a:bodyPr vert="horz" lIns="0" tIns="0" rIns="0" bIns="0" rtlCol="0" anchor="ctr"/>
          <a:lstStyle>
            <a:lvl1pPr algn="l">
              <a:defRPr sz="1500">
                <a:solidFill>
                  <a:schemeClr val="tx2"/>
                </a:solidFill>
                <a:latin typeface="+mj-lt"/>
              </a:defRPr>
            </a:lvl1pPr>
          </a:lstStyle>
          <a:p>
            <a:fld id="{96B4C594-0B96-4F5A-984A-EA98CBA1964E}" type="datetime1">
              <a:rPr lang="en-GB" smtClean="0"/>
              <a:t>26/02/2025</a:t>
            </a:fld>
            <a:endParaRPr lang="en-GB" dirty="0"/>
          </a:p>
        </p:txBody>
      </p:sp>
      <p:sp>
        <p:nvSpPr>
          <p:cNvPr id="5" name="Footer Placeholder 4"/>
          <p:cNvSpPr>
            <a:spLocks noGrp="1"/>
          </p:cNvSpPr>
          <p:nvPr>
            <p:ph type="ftr" sz="quarter" idx="3"/>
          </p:nvPr>
        </p:nvSpPr>
        <p:spPr>
          <a:xfrm>
            <a:off x="602031" y="6358249"/>
            <a:ext cx="5975238" cy="360000"/>
          </a:xfrm>
          <a:prstGeom prst="rect">
            <a:avLst/>
          </a:prstGeom>
        </p:spPr>
        <p:txBody>
          <a:bodyPr vert="horz" lIns="0" tIns="0" rIns="0" bIns="0" rtlCol="0" anchor="ctr"/>
          <a:lstStyle>
            <a:lvl1pPr algn="l">
              <a:defRPr sz="1500">
                <a:solidFill>
                  <a:schemeClr val="tx2"/>
                </a:solidFill>
                <a:latin typeface="+mj-lt"/>
              </a:defRPr>
            </a:lvl1pPr>
          </a:lstStyle>
          <a:p>
            <a:endParaRPr lang="en-GB" dirty="0"/>
          </a:p>
        </p:txBody>
      </p:sp>
      <p:sp>
        <p:nvSpPr>
          <p:cNvPr id="6" name="Slide Number Placeholder 5"/>
          <p:cNvSpPr>
            <a:spLocks noGrp="1"/>
          </p:cNvSpPr>
          <p:nvPr>
            <p:ph type="sldNum" sz="quarter" idx="4"/>
          </p:nvPr>
        </p:nvSpPr>
        <p:spPr>
          <a:xfrm>
            <a:off x="11157969" y="274868"/>
            <a:ext cx="432000" cy="900000"/>
          </a:xfrm>
          <a:prstGeom prst="rect">
            <a:avLst/>
          </a:prstGeom>
        </p:spPr>
        <p:txBody>
          <a:bodyPr vert="horz" lIns="0" tIns="223200" rIns="0" bIns="0" rtlCol="0" anchor="t" anchorCtr="0"/>
          <a:lstStyle>
            <a:lvl1pPr algn="r">
              <a:defRPr sz="1500">
                <a:solidFill>
                  <a:schemeClr val="bg1"/>
                </a:solidFill>
                <a:latin typeface="+mj-lt"/>
              </a:defRPr>
            </a:lvl1pPr>
          </a:lstStyle>
          <a:p>
            <a:fld id="{F5AEA0E0-5CC6-4BD0-905C-A0021E419432}" type="slidenum">
              <a:rPr lang="en-GB" smtClean="0"/>
              <a:pPr/>
              <a:t>‹#›</a:t>
            </a:fld>
            <a:endParaRPr lang="en-GB" dirty="0"/>
          </a:p>
        </p:txBody>
      </p:sp>
      <p:sp>
        <p:nvSpPr>
          <p:cNvPr id="7" name="MSIPCMContentMarking" descr="{&quot;HashCode&quot;:431517927,&quot;Placement&quot;:&quot;Header&quot;,&quot;Top&quot;:0.0,&quot;Left&quot;:440.987549,&quot;SlideWidth&quot;:960,&quot;SlideHeight&quot;:540}"/>
          <p:cNvSpPr txBox="1"/>
          <p:nvPr userDrawn="1"/>
        </p:nvSpPr>
        <p:spPr>
          <a:xfrm>
            <a:off x="5600542" y="0"/>
            <a:ext cx="990916" cy="330706"/>
          </a:xfrm>
          <a:prstGeom prst="rect">
            <a:avLst/>
          </a:prstGeom>
          <a:noFill/>
        </p:spPr>
        <p:txBody>
          <a:bodyPr vert="horz" wrap="square" lIns="0" tIns="0" rIns="0" bIns="0" rtlCol="0" anchor="ctr" anchorCtr="1">
            <a:spAutoFit/>
          </a:bodyPr>
          <a:lstStyle/>
          <a:p>
            <a:pPr algn="ctr">
              <a:spcBef>
                <a:spcPts val="0"/>
              </a:spcBef>
              <a:spcAft>
                <a:spcPts val="0"/>
              </a:spcAft>
            </a:pPr>
            <a:r>
              <a:rPr lang="en-AU" sz="14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0" r:id="rId1"/>
    <p:sldLayoutId id="2147483692" r:id="rId2"/>
    <p:sldLayoutId id="2147483662" r:id="rId3"/>
    <p:sldLayoutId id="2147483652" r:id="rId4"/>
    <p:sldLayoutId id="2147483650" r:id="rId5"/>
    <p:sldLayoutId id="2147483676" r:id="rId6"/>
    <p:sldLayoutId id="2147483677"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78" r:id="rId20"/>
    <p:sldLayoutId id="2147483679" r:id="rId21"/>
    <p:sldLayoutId id="2147483675" r:id="rId22"/>
    <p:sldLayoutId id="2147483655" r:id="rId23"/>
  </p:sldLayoutIdLst>
  <p:hf hdr="0" ftr="0" dt="0"/>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melbournewater.com.au/melbournes-water-story"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www.melbournewater.com.au/melbournes-water-story"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www.bom.gov.au/climate/data/index.shtml?zoom=1&amp;lat=-26.9635&amp;lon=133.4635&amp;dp=IDC10002&amp;p_nccObsCode=139&amp;p_display_type=dataFil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s://www.melbournewater.com.au/melbournes-water-story?layer=966&amp;map_node=8441&amp;chapter=1"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hyperlink" Target="https://www.melbournewater.com.au/melbournes-water-story?layer=966&amp;map_node=8391&amp;chapter=2" TargetMode="External"/><Relationship Id="rId4" Type="http://schemas.openxmlformats.org/officeDocument/2006/relationships/hyperlink" Target="https://www.melbournewater.com.au/melbournes-water-story?layer=976&amp;map_node=8481&amp;chapter=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melbournewater.com.au/melbournes-water-story?layer=966&amp;map_node=8426&amp;chapter=1"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melbournewater.com.au/world-of-water?layer=966&amp;map_node=8366&amp;chapter=1"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s://www.melbournewater.com.au/melbournes-water-story?layer=966&amp;map_node=8441&amp;chapter=1" TargetMode="External"/><Relationship Id="rId4" Type="http://schemas.openxmlformats.org/officeDocument/2006/relationships/hyperlink" Target="https://www.melbournewater.com.au/melbournes-water-story?layer=966&amp;map_node=8381&amp;chapter=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www.bom.gov.au/climate/data/index.shtml" TargetMode="External"/><Relationship Id="rId4" Type="http://schemas.openxmlformats.org/officeDocument/2006/relationships/hyperlink" Target="http://www.melbournewater.com.au/world-of-water"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player.vimeo.com/video/1017391183?app_id=122963" TargetMode="Externa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487B-52A6-ECA6-CCE2-24083D75D438}"/>
              </a:ext>
            </a:extLst>
          </p:cNvPr>
          <p:cNvSpPr>
            <a:spLocks noGrp="1"/>
          </p:cNvSpPr>
          <p:nvPr>
            <p:ph type="title"/>
          </p:nvPr>
        </p:nvSpPr>
        <p:spPr/>
        <p:txBody>
          <a:bodyPr/>
          <a:lstStyle/>
          <a:p>
            <a:r>
              <a:rPr lang="en-US" b="1" dirty="0">
                <a:ea typeface="Verdana"/>
              </a:rPr>
              <a:t>Teacher Instructions</a:t>
            </a:r>
          </a:p>
        </p:txBody>
      </p:sp>
      <p:sp>
        <p:nvSpPr>
          <p:cNvPr id="3" name="TextBox 2">
            <a:extLst>
              <a:ext uri="{FF2B5EF4-FFF2-40B4-BE49-F238E27FC236}">
                <a16:creationId xmlns:a16="http://schemas.microsoft.com/office/drawing/2014/main" id="{A7721118-8A03-EBD9-71A6-454C522CC548}"/>
              </a:ext>
            </a:extLst>
          </p:cNvPr>
          <p:cNvSpPr txBox="1"/>
          <p:nvPr/>
        </p:nvSpPr>
        <p:spPr>
          <a:xfrm>
            <a:off x="602031" y="1530925"/>
            <a:ext cx="11267062"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b="1" dirty="0">
                <a:solidFill>
                  <a:srgbClr val="000000"/>
                </a:solidFill>
                <a:ea typeface="Verdana"/>
                <a:cs typeface="Segoe UI"/>
              </a:rPr>
              <a:t>Title: Melbourne’s Water Future</a:t>
            </a:r>
            <a:endParaRPr lang="en-AU" sz="1400" dirty="0">
              <a:solidFill>
                <a:srgbClr val="000000"/>
              </a:solidFill>
              <a:ea typeface="Verdana"/>
              <a:cs typeface="Segoe UI"/>
            </a:endParaRPr>
          </a:p>
          <a:p>
            <a:endParaRPr lang="en-US" sz="1400" b="1" dirty="0">
              <a:solidFill>
                <a:srgbClr val="000000"/>
              </a:solidFill>
              <a:ea typeface="Verdana"/>
              <a:cs typeface="Segoe UI"/>
            </a:endParaRPr>
          </a:p>
          <a:p>
            <a:r>
              <a:rPr lang="en-AU" sz="1400" b="1" dirty="0">
                <a:solidFill>
                  <a:srgbClr val="000000"/>
                </a:solidFill>
                <a:ea typeface="Verdana"/>
                <a:cs typeface="Segoe UI"/>
              </a:rPr>
              <a:t>Length:</a:t>
            </a:r>
            <a:r>
              <a:rPr lang="en-AU" sz="1400" dirty="0">
                <a:solidFill>
                  <a:srgbClr val="000000"/>
                </a:solidFill>
                <a:ea typeface="Verdana"/>
                <a:cs typeface="Segoe UI"/>
              </a:rPr>
              <a:t> Approximately 60 minutes</a:t>
            </a:r>
            <a:endParaRPr lang="en-US" sz="1400" dirty="0">
              <a:solidFill>
                <a:srgbClr val="000000"/>
              </a:solidFill>
              <a:ea typeface="Verdana"/>
              <a:cs typeface="Segoe UI"/>
            </a:endParaRPr>
          </a:p>
          <a:p>
            <a:endParaRPr lang="en-US" sz="1400" b="1" dirty="0">
              <a:solidFill>
                <a:srgbClr val="000000"/>
              </a:solidFill>
              <a:ea typeface="Verdana"/>
              <a:cs typeface="Segoe UI"/>
            </a:endParaRPr>
          </a:p>
          <a:p>
            <a:r>
              <a:rPr lang="en-US" sz="1400" b="1" dirty="0">
                <a:solidFill>
                  <a:srgbClr val="000000"/>
                </a:solidFill>
                <a:ea typeface="Verdana"/>
                <a:cs typeface="Segoe UI"/>
              </a:rPr>
              <a:t>Description: </a:t>
            </a:r>
          </a:p>
          <a:p>
            <a:pPr marL="285750" indent="-285750">
              <a:buFont typeface="Arial" panose="020B0604020202020204" pitchFamily="34" charset="0"/>
              <a:buChar char="•"/>
            </a:pPr>
            <a:r>
              <a:rPr lang="en-AU" sz="1400" dirty="0">
                <a:ea typeface="Verdana"/>
                <a:cs typeface="Segoe UI"/>
              </a:rPr>
              <a:t>Students will work in groups to find and build evidence to show that climate change is affecting, and will continue to affect,  Melbourne’s water supply. </a:t>
            </a:r>
          </a:p>
          <a:p>
            <a:pPr marL="285750" indent="-285750">
              <a:buFont typeface="Arial" panose="020B0604020202020204" pitchFamily="34" charset="0"/>
              <a:buChar char="•"/>
            </a:pPr>
            <a:r>
              <a:rPr lang="en-AU" sz="1400" dirty="0">
                <a:ea typeface="Verdana"/>
                <a:cs typeface="Segoe UI"/>
              </a:rPr>
              <a:t>Once evidence has been collected from Melbourne’s World of Water – 3D interactive map and supporting resources, students will discuss their findings and share their thoughts. </a:t>
            </a:r>
          </a:p>
          <a:p>
            <a:pPr marL="285750" indent="-285750">
              <a:buFont typeface="Arial" panose="020B0604020202020204" pitchFamily="34" charset="0"/>
              <a:buChar char="•"/>
            </a:pPr>
            <a:r>
              <a:rPr lang="en-AU" sz="1400" dirty="0">
                <a:ea typeface="Verdana"/>
                <a:cs typeface="Segoe UI"/>
              </a:rPr>
              <a:t>Time is given to discuss possible solutions and outcomes to this challenge, including follow-up actions and recommendations for individuals and communities/schools.</a:t>
            </a:r>
          </a:p>
          <a:p>
            <a:endParaRPr lang="en-US" sz="1400" b="1" dirty="0">
              <a:ea typeface="Verdana"/>
              <a:cs typeface="Segoe UI"/>
            </a:endParaRPr>
          </a:p>
          <a:p>
            <a:r>
              <a:rPr lang="en-AU" sz="1400" b="1" dirty="0">
                <a:ea typeface="Verdana"/>
                <a:cs typeface="Segoe UI"/>
              </a:rPr>
              <a:t>Overview: </a:t>
            </a:r>
          </a:p>
          <a:p>
            <a:r>
              <a:rPr lang="en-AU" sz="1400" dirty="0">
                <a:ea typeface="Verdana"/>
                <a:cs typeface="Segoe UI"/>
              </a:rPr>
              <a:t>By the end of this lesson, students will:</a:t>
            </a:r>
          </a:p>
          <a:p>
            <a:pPr marL="285750" indent="-285750">
              <a:buFont typeface="Arial" panose="020B0604020202020204" pitchFamily="34" charset="0"/>
              <a:buChar char="•"/>
            </a:pPr>
            <a:r>
              <a:rPr lang="en-AU" sz="1400" dirty="0">
                <a:ea typeface="Verdana"/>
                <a:cs typeface="Segoe UI"/>
              </a:rPr>
              <a:t>Know that water is a scarce resource, and it needs to be managed carefully to ensure water security</a:t>
            </a:r>
          </a:p>
          <a:p>
            <a:pPr marL="285750" indent="-285750">
              <a:buFont typeface="Arial" panose="020B0604020202020204" pitchFamily="34" charset="0"/>
              <a:buChar char="•"/>
            </a:pPr>
            <a:r>
              <a:rPr lang="en-AU" sz="1400" dirty="0">
                <a:ea typeface="Verdana"/>
                <a:cs typeface="Segoe UI"/>
              </a:rPr>
              <a:t>Understand that Melbourne's water security will be impacted by climate change.</a:t>
            </a:r>
          </a:p>
          <a:p>
            <a:pPr marL="285750" indent="-285750">
              <a:buFont typeface="Arial" panose="020B0604020202020204" pitchFamily="34" charset="0"/>
              <a:buChar char="•"/>
            </a:pPr>
            <a:r>
              <a:rPr lang="en-AU" sz="1400" dirty="0">
                <a:ea typeface="Verdana"/>
                <a:cs typeface="Segoe UI"/>
              </a:rPr>
              <a:t>Explain the different methods to overcome water scarcity, by both reducing demand and increasing supply through alternate water sources</a:t>
            </a:r>
          </a:p>
          <a:p>
            <a:pPr marL="285750" indent="-285750">
              <a:buFont typeface="Arial" panose="020B0604020202020204" pitchFamily="34" charset="0"/>
              <a:buChar char="•"/>
            </a:pPr>
            <a:r>
              <a:rPr lang="en-AU" sz="1400" dirty="0">
                <a:ea typeface="Verdana"/>
                <a:cs typeface="Segoe UI"/>
              </a:rPr>
              <a:t>Know that Melbourne’s liveability depends on a safe and secure supply of water as well as treating wastewater</a:t>
            </a:r>
          </a:p>
          <a:p>
            <a:endParaRPr lang="en-AU" sz="1400" dirty="0">
              <a:ea typeface="Verdana"/>
              <a:cs typeface="Segoe UI"/>
            </a:endParaRPr>
          </a:p>
          <a:p>
            <a:r>
              <a:rPr lang="en-AU" sz="1400" b="1" dirty="0">
                <a:ea typeface="Verdana"/>
                <a:cs typeface="Segoe UI"/>
              </a:rPr>
              <a:t>Equipment:</a:t>
            </a:r>
          </a:p>
          <a:p>
            <a:pPr marL="285750" indent="-285750">
              <a:buFont typeface="Arial" panose="020B0604020202020204" pitchFamily="34" charset="0"/>
              <a:buChar char="•"/>
            </a:pPr>
            <a:r>
              <a:rPr lang="en-AU" sz="1400" dirty="0">
                <a:ea typeface="Verdana"/>
                <a:cs typeface="Segoe UI"/>
              </a:rPr>
              <a:t>This lesson plan utilises digital interactive map, </a:t>
            </a:r>
            <a:r>
              <a:rPr lang="en-AU" sz="1400" dirty="0">
                <a:ea typeface="Verdana"/>
                <a:cs typeface="Segoe UI"/>
                <a:hlinkClick r:id="rId3"/>
              </a:rPr>
              <a:t>Melbourne’s World of Water, </a:t>
            </a:r>
            <a:r>
              <a:rPr lang="en-AU" sz="1400" dirty="0">
                <a:ea typeface="Verdana"/>
                <a:cs typeface="Segoe UI"/>
              </a:rPr>
              <a:t>and is best explored by students in groups on</a:t>
            </a:r>
            <a:r>
              <a:rPr lang="en-AU" sz="1400" b="1" dirty="0">
                <a:ea typeface="Verdana"/>
                <a:cs typeface="Segoe UI"/>
              </a:rPr>
              <a:t> laptops</a:t>
            </a:r>
            <a:r>
              <a:rPr lang="en-AU" sz="1400" dirty="0">
                <a:ea typeface="Verdana"/>
                <a:cs typeface="Segoe UI"/>
              </a:rPr>
              <a:t>.</a:t>
            </a:r>
          </a:p>
          <a:p>
            <a:pPr marL="285750" indent="-285750">
              <a:buFont typeface="Arial" panose="020B0604020202020204" pitchFamily="34" charset="0"/>
              <a:buChar char="•"/>
            </a:pPr>
            <a:r>
              <a:rPr lang="en-AU" sz="1400" dirty="0">
                <a:ea typeface="Verdana"/>
                <a:cs typeface="Segoe UI"/>
              </a:rPr>
              <a:t>Alternatively, you could project the map onto a whiteboard (or similar device) to explore together as a class. </a:t>
            </a:r>
          </a:p>
          <a:p>
            <a:endParaRPr lang="en-US" sz="1400" dirty="0">
              <a:ea typeface="Verdana"/>
              <a:cs typeface="Segoe UI"/>
            </a:endParaRPr>
          </a:p>
          <a:p>
            <a:r>
              <a:rPr lang="en-US" sz="1400" dirty="0">
                <a:ea typeface="Verdana"/>
                <a:cs typeface="Segoe UI"/>
              </a:rPr>
              <a:t>***See </a:t>
            </a:r>
            <a:r>
              <a:rPr lang="en-US" sz="1400" b="1" dirty="0">
                <a:ea typeface="Verdana"/>
                <a:cs typeface="Segoe UI"/>
              </a:rPr>
              <a:t>Notes</a:t>
            </a:r>
            <a:r>
              <a:rPr lang="en-US" sz="1400" dirty="0">
                <a:ea typeface="Verdana"/>
                <a:cs typeface="Segoe UI"/>
              </a:rPr>
              <a:t> on each slide for more teaching notes and ideas***</a:t>
            </a:r>
            <a:endParaRPr lang="en-AU" sz="1400" dirty="0">
              <a:ea typeface="Verdana"/>
              <a:cs typeface="Segoe UI"/>
            </a:endParaRPr>
          </a:p>
        </p:txBody>
      </p:sp>
    </p:spTree>
    <p:extLst>
      <p:ext uri="{BB962C8B-B14F-4D97-AF65-F5344CB8AC3E}">
        <p14:creationId xmlns:p14="http://schemas.microsoft.com/office/powerpoint/2010/main" val="302252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662A-7CDB-E854-9C83-43F742FF97B8}"/>
              </a:ext>
            </a:extLst>
          </p:cNvPr>
          <p:cNvSpPr>
            <a:spLocks noGrp="1"/>
          </p:cNvSpPr>
          <p:nvPr>
            <p:ph type="title"/>
          </p:nvPr>
        </p:nvSpPr>
        <p:spPr/>
        <p:txBody>
          <a:bodyPr/>
          <a:lstStyle/>
          <a:p>
            <a:r>
              <a:rPr lang="en-AU" dirty="0"/>
              <a:t>1.3: Climate change and water supply</a:t>
            </a:r>
          </a:p>
        </p:txBody>
      </p:sp>
      <p:sp>
        <p:nvSpPr>
          <p:cNvPr id="3" name="Content Placeholder 2">
            <a:extLst>
              <a:ext uri="{FF2B5EF4-FFF2-40B4-BE49-F238E27FC236}">
                <a16:creationId xmlns:a16="http://schemas.microsoft.com/office/drawing/2014/main" id="{8E949E5B-1483-9490-6333-DE542A1A9A2B}"/>
              </a:ext>
            </a:extLst>
          </p:cNvPr>
          <p:cNvSpPr>
            <a:spLocks noGrp="1"/>
          </p:cNvSpPr>
          <p:nvPr>
            <p:ph sz="half" idx="1"/>
          </p:nvPr>
        </p:nvSpPr>
        <p:spPr>
          <a:xfrm>
            <a:off x="602338" y="1980812"/>
            <a:ext cx="5400000" cy="3780823"/>
          </a:xfrm>
        </p:spPr>
        <p:txBody>
          <a:bodyPr/>
          <a:lstStyle/>
          <a:p>
            <a:r>
              <a:rPr lang="en-AU" sz="2800" dirty="0"/>
              <a:t>In your groups, use Melbourne’s World of Water to answer the following questions:</a:t>
            </a:r>
          </a:p>
          <a:p>
            <a:endParaRPr lang="en-AU" sz="2800" dirty="0"/>
          </a:p>
          <a:p>
            <a:pPr marL="342900" indent="-342900">
              <a:buAutoNum type="arabicPeriod"/>
            </a:pPr>
            <a:r>
              <a:rPr lang="en-AU" sz="2800" dirty="0"/>
              <a:t>What is climate change?</a:t>
            </a:r>
          </a:p>
          <a:p>
            <a:pPr marL="342900" indent="-342900">
              <a:buAutoNum type="arabicPeriod"/>
            </a:pPr>
            <a:endParaRPr lang="en-AU" sz="2800" dirty="0"/>
          </a:p>
          <a:p>
            <a:pPr marL="342900" indent="-342900">
              <a:buAutoNum type="arabicPeriod"/>
            </a:pPr>
            <a:r>
              <a:rPr lang="en-AU" sz="2800" dirty="0"/>
              <a:t>How might it affect our water supply, now and into the future? </a:t>
            </a:r>
            <a:endParaRPr lang="en-AU" sz="2000" dirty="0"/>
          </a:p>
          <a:p>
            <a:pPr marL="342900" indent="-342900">
              <a:buAutoNum type="arabicPeriod"/>
            </a:pPr>
            <a:endParaRPr lang="en-AU" sz="2000" dirty="0"/>
          </a:p>
          <a:p>
            <a:endParaRPr lang="en-AU" dirty="0"/>
          </a:p>
        </p:txBody>
      </p:sp>
      <p:pic>
        <p:nvPicPr>
          <p:cNvPr id="8" name="Content Placeholder 7" descr="A person and a child running on a field&#10;&#10;Description automatically generated">
            <a:extLst>
              <a:ext uri="{FF2B5EF4-FFF2-40B4-BE49-F238E27FC236}">
                <a16:creationId xmlns:a16="http://schemas.microsoft.com/office/drawing/2014/main" id="{803809FC-AB29-FB15-8145-56DEB97C22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9663" y="2159989"/>
            <a:ext cx="5400675" cy="3601646"/>
          </a:xfrm>
        </p:spPr>
      </p:pic>
    </p:spTree>
    <p:extLst>
      <p:ext uri="{BB962C8B-B14F-4D97-AF65-F5344CB8AC3E}">
        <p14:creationId xmlns:p14="http://schemas.microsoft.com/office/powerpoint/2010/main" val="69553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F673-6059-B844-96DB-D2981E9CB2CB}"/>
              </a:ext>
            </a:extLst>
          </p:cNvPr>
          <p:cNvSpPr>
            <a:spLocks noGrp="1"/>
          </p:cNvSpPr>
          <p:nvPr>
            <p:ph type="title"/>
          </p:nvPr>
        </p:nvSpPr>
        <p:spPr>
          <a:xfrm>
            <a:off x="602031" y="274868"/>
            <a:ext cx="10440000" cy="900000"/>
          </a:xfrm>
        </p:spPr>
        <p:txBody>
          <a:bodyPr anchor="ctr">
            <a:normAutofit/>
          </a:bodyPr>
          <a:lstStyle/>
          <a:p>
            <a:r>
              <a:rPr lang="en-AU" dirty="0"/>
              <a:t>1.3: Linking temperature to water supply</a:t>
            </a:r>
          </a:p>
        </p:txBody>
      </p:sp>
      <p:sp>
        <p:nvSpPr>
          <p:cNvPr id="3" name="Content Placeholder 2">
            <a:extLst>
              <a:ext uri="{FF2B5EF4-FFF2-40B4-BE49-F238E27FC236}">
                <a16:creationId xmlns:a16="http://schemas.microsoft.com/office/drawing/2014/main" id="{7F8170BA-4DB1-2E05-4240-1AF13EB35BDC}"/>
              </a:ext>
            </a:extLst>
          </p:cNvPr>
          <p:cNvSpPr>
            <a:spLocks noGrp="1"/>
          </p:cNvSpPr>
          <p:nvPr>
            <p:ph sz="half" idx="1"/>
          </p:nvPr>
        </p:nvSpPr>
        <p:spPr>
          <a:xfrm>
            <a:off x="602029" y="1981201"/>
            <a:ext cx="5400000" cy="3960000"/>
          </a:xfrm>
        </p:spPr>
        <p:txBody>
          <a:bodyPr>
            <a:normAutofit/>
          </a:bodyPr>
          <a:lstStyle/>
          <a:p>
            <a:pPr>
              <a:spcBef>
                <a:spcPts val="1200"/>
              </a:spcBef>
              <a:spcAft>
                <a:spcPts val="600"/>
              </a:spcAft>
            </a:pPr>
            <a:r>
              <a:rPr lang="en-AU" b="1" dirty="0">
                <a:effectLst/>
              </a:rPr>
              <a:t>Task</a:t>
            </a:r>
          </a:p>
          <a:p>
            <a:pPr>
              <a:spcBef>
                <a:spcPts val="1200"/>
              </a:spcBef>
              <a:spcAft>
                <a:spcPts val="600"/>
              </a:spcAft>
            </a:pPr>
            <a:r>
              <a:rPr lang="en-AU" b="1" dirty="0">
                <a:effectLst/>
              </a:rPr>
              <a:t>Use the instructions on your worksheet to see if there has been a change in average temperature in the last 50 years.</a:t>
            </a:r>
          </a:p>
          <a:p>
            <a:pPr>
              <a:spcBef>
                <a:spcPts val="1200"/>
              </a:spcBef>
              <a:spcAft>
                <a:spcPts val="600"/>
              </a:spcAft>
            </a:pPr>
            <a:r>
              <a:rPr lang="en-AU" b="1" dirty="0">
                <a:effectLst/>
              </a:rPr>
              <a:t>Complete the worksheet</a:t>
            </a:r>
            <a:r>
              <a:rPr lang="en-AU" b="1" dirty="0"/>
              <a:t> using the </a:t>
            </a:r>
            <a:r>
              <a:rPr lang="en-AU" b="1" dirty="0">
                <a:hlinkClick r:id="rId3"/>
              </a:rPr>
              <a:t>World of Water map </a:t>
            </a:r>
            <a:r>
              <a:rPr lang="en-AU" b="1" dirty="0"/>
              <a:t>and the </a:t>
            </a:r>
            <a:r>
              <a:rPr lang="en-AU" b="1" dirty="0">
                <a:hlinkClick r:id="rId4"/>
              </a:rPr>
              <a:t>BOM website</a:t>
            </a:r>
            <a:r>
              <a:rPr lang="en-AU" b="1" dirty="0"/>
              <a:t>.</a:t>
            </a:r>
            <a:endParaRPr lang="en-AU" b="1" dirty="0">
              <a:effectLst/>
            </a:endParaRPr>
          </a:p>
        </p:txBody>
      </p:sp>
      <p:pic>
        <p:nvPicPr>
          <p:cNvPr id="4" name="Content Placeholder 3">
            <a:extLst>
              <a:ext uri="{FF2B5EF4-FFF2-40B4-BE49-F238E27FC236}">
                <a16:creationId xmlns:a16="http://schemas.microsoft.com/office/drawing/2014/main" id="{31F1D2CF-FBF4-5DC9-E7B5-17AB8B7D6765}"/>
              </a:ext>
            </a:extLst>
          </p:cNvPr>
          <p:cNvPicPr>
            <a:picLocks noGrp="1" noChangeAspect="1"/>
          </p:cNvPicPr>
          <p:nvPr>
            <p:ph sz="half" idx="2"/>
          </p:nvPr>
        </p:nvPicPr>
        <p:blipFill>
          <a:blip r:embed="rId5"/>
          <a:stretch>
            <a:fillRect/>
          </a:stretch>
        </p:blipFill>
        <p:spPr>
          <a:xfrm>
            <a:off x="6520543" y="1518494"/>
            <a:ext cx="4724400" cy="4870516"/>
          </a:xfrm>
          <a:prstGeom prst="rect">
            <a:avLst/>
          </a:prstGeom>
          <a:noFill/>
        </p:spPr>
      </p:pic>
      <p:sp>
        <p:nvSpPr>
          <p:cNvPr id="9" name="Slide Number Placeholder 4">
            <a:extLst>
              <a:ext uri="{FF2B5EF4-FFF2-40B4-BE49-F238E27FC236}">
                <a16:creationId xmlns:a16="http://schemas.microsoft.com/office/drawing/2014/main" id="{C91EC006-0880-6F5D-911E-9F776BEA041D}"/>
              </a:ext>
            </a:extLst>
          </p:cNvPr>
          <p:cNvSpPr>
            <a:spLocks noGrp="1"/>
          </p:cNvSpPr>
          <p:nvPr>
            <p:ph type="sldNum" sz="quarter" idx="12"/>
          </p:nvPr>
        </p:nvSpPr>
        <p:spPr>
          <a:xfrm>
            <a:off x="11157969" y="274868"/>
            <a:ext cx="432000" cy="900000"/>
          </a:xfrm>
        </p:spPr>
        <p:txBody>
          <a:bodyPr/>
          <a:lstStyle/>
          <a:p>
            <a:pPr>
              <a:spcAft>
                <a:spcPts val="600"/>
              </a:spcAft>
            </a:pPr>
            <a:fld id="{F5AEA0E0-5CC6-4BD0-905C-A0021E419432}" type="slidenum">
              <a:rPr lang="en-GB" smtClean="0"/>
              <a:pPr>
                <a:spcAft>
                  <a:spcPts val="600"/>
                </a:spcAft>
              </a:pPr>
              <a:t>11</a:t>
            </a:fld>
            <a:endParaRPr lang="en-GB"/>
          </a:p>
        </p:txBody>
      </p:sp>
    </p:spTree>
    <p:extLst>
      <p:ext uri="{BB962C8B-B14F-4D97-AF65-F5344CB8AC3E}">
        <p14:creationId xmlns:p14="http://schemas.microsoft.com/office/powerpoint/2010/main" val="2893229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F673-6059-B844-96DB-D2981E9CB2CB}"/>
              </a:ext>
            </a:extLst>
          </p:cNvPr>
          <p:cNvSpPr>
            <a:spLocks noGrp="1"/>
          </p:cNvSpPr>
          <p:nvPr>
            <p:ph type="title"/>
          </p:nvPr>
        </p:nvSpPr>
        <p:spPr>
          <a:xfrm>
            <a:off x="602031" y="274868"/>
            <a:ext cx="10440000" cy="900000"/>
          </a:xfrm>
        </p:spPr>
        <p:txBody>
          <a:bodyPr anchor="ctr">
            <a:normAutofit/>
          </a:bodyPr>
          <a:lstStyle/>
          <a:p>
            <a:r>
              <a:rPr lang="en-AU" dirty="0"/>
              <a:t>1.4: Discussion time!</a:t>
            </a:r>
          </a:p>
        </p:txBody>
      </p:sp>
      <p:sp>
        <p:nvSpPr>
          <p:cNvPr id="3" name="Content Placeholder 2">
            <a:extLst>
              <a:ext uri="{FF2B5EF4-FFF2-40B4-BE49-F238E27FC236}">
                <a16:creationId xmlns:a16="http://schemas.microsoft.com/office/drawing/2014/main" id="{7F8170BA-4DB1-2E05-4240-1AF13EB35BDC}"/>
              </a:ext>
            </a:extLst>
          </p:cNvPr>
          <p:cNvSpPr>
            <a:spLocks noGrp="1"/>
          </p:cNvSpPr>
          <p:nvPr>
            <p:ph sz="half" idx="1"/>
          </p:nvPr>
        </p:nvSpPr>
        <p:spPr>
          <a:xfrm>
            <a:off x="602029" y="1981201"/>
            <a:ext cx="5400000" cy="3960000"/>
          </a:xfrm>
        </p:spPr>
        <p:txBody>
          <a:bodyPr>
            <a:normAutofit/>
          </a:bodyPr>
          <a:lstStyle/>
          <a:p>
            <a:pPr marL="342900" indent="-342900">
              <a:spcBef>
                <a:spcPts val="1200"/>
              </a:spcBef>
              <a:spcAft>
                <a:spcPts val="600"/>
              </a:spcAft>
              <a:buAutoNum type="arabicPeriod"/>
            </a:pPr>
            <a:r>
              <a:rPr lang="en-AU" dirty="0">
                <a:effectLst/>
              </a:rPr>
              <a:t>What trends in average temperature did your group find in your location?</a:t>
            </a:r>
            <a:br>
              <a:rPr lang="en-AU" dirty="0">
                <a:effectLst/>
              </a:rPr>
            </a:br>
            <a:endParaRPr lang="en-AU" dirty="0">
              <a:effectLst/>
            </a:endParaRPr>
          </a:p>
          <a:p>
            <a:pPr marL="342900" indent="-342900">
              <a:spcBef>
                <a:spcPts val="1200"/>
              </a:spcBef>
              <a:spcAft>
                <a:spcPts val="600"/>
              </a:spcAft>
              <a:buAutoNum type="arabicPeriod"/>
            </a:pPr>
            <a:r>
              <a:rPr lang="en-AU" dirty="0"/>
              <a:t>What do you think this change in temperature may indicate?</a:t>
            </a:r>
            <a:br>
              <a:rPr lang="en-AU" dirty="0"/>
            </a:br>
            <a:endParaRPr lang="en-AU" dirty="0"/>
          </a:p>
          <a:p>
            <a:pPr marL="342900" indent="-342900">
              <a:spcBef>
                <a:spcPts val="1200"/>
              </a:spcBef>
              <a:spcAft>
                <a:spcPts val="600"/>
              </a:spcAft>
              <a:buAutoNum type="arabicPeriod"/>
            </a:pPr>
            <a:r>
              <a:rPr lang="en-AU" dirty="0"/>
              <a:t>How might this affect the water available to Melbourne?</a:t>
            </a:r>
            <a:endParaRPr lang="en-AU" dirty="0">
              <a:effectLst/>
            </a:endParaRPr>
          </a:p>
        </p:txBody>
      </p:sp>
      <p:pic>
        <p:nvPicPr>
          <p:cNvPr id="6" name="Content Placeholder 5" descr="A water flowing into a dam&#10;&#10;Description automatically generated">
            <a:extLst>
              <a:ext uri="{FF2B5EF4-FFF2-40B4-BE49-F238E27FC236}">
                <a16:creationId xmlns:a16="http://schemas.microsoft.com/office/drawing/2014/main" id="{BD287863-5B1B-2CBE-664F-FEE7FF60E62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9969" y="2158951"/>
            <a:ext cx="5400000" cy="3604500"/>
          </a:xfrm>
          <a:noFill/>
        </p:spPr>
      </p:pic>
      <p:sp>
        <p:nvSpPr>
          <p:cNvPr id="11" name="Slide Number Placeholder 4">
            <a:extLst>
              <a:ext uri="{FF2B5EF4-FFF2-40B4-BE49-F238E27FC236}">
                <a16:creationId xmlns:a16="http://schemas.microsoft.com/office/drawing/2014/main" id="{0F8CF909-6464-B328-208A-D5EE5E39DF02}"/>
              </a:ext>
            </a:extLst>
          </p:cNvPr>
          <p:cNvSpPr>
            <a:spLocks noGrp="1"/>
          </p:cNvSpPr>
          <p:nvPr>
            <p:ph type="sldNum" sz="quarter" idx="12"/>
          </p:nvPr>
        </p:nvSpPr>
        <p:spPr>
          <a:xfrm>
            <a:off x="11157969" y="274868"/>
            <a:ext cx="432000" cy="900000"/>
          </a:xfrm>
        </p:spPr>
        <p:txBody>
          <a:bodyPr/>
          <a:lstStyle/>
          <a:p>
            <a:pPr>
              <a:spcAft>
                <a:spcPts val="600"/>
              </a:spcAft>
            </a:pPr>
            <a:fld id="{F5AEA0E0-5CC6-4BD0-905C-A0021E419432}" type="slidenum">
              <a:rPr lang="en-GB" smtClean="0"/>
              <a:pPr>
                <a:spcAft>
                  <a:spcPts val="600"/>
                </a:spcAft>
              </a:pPr>
              <a:t>12</a:t>
            </a:fld>
            <a:endParaRPr lang="en-GB"/>
          </a:p>
        </p:txBody>
      </p:sp>
    </p:spTree>
    <p:extLst>
      <p:ext uri="{BB962C8B-B14F-4D97-AF65-F5344CB8AC3E}">
        <p14:creationId xmlns:p14="http://schemas.microsoft.com/office/powerpoint/2010/main" val="1742553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DFBE26-ECC7-FF15-DD0F-4717CDA5225F}"/>
              </a:ext>
            </a:extLst>
          </p:cNvPr>
          <p:cNvSpPr>
            <a:spLocks noGrp="1"/>
          </p:cNvSpPr>
          <p:nvPr>
            <p:ph type="title"/>
          </p:nvPr>
        </p:nvSpPr>
        <p:spPr>
          <a:xfrm>
            <a:off x="725874" y="218417"/>
            <a:ext cx="10440000" cy="1620000"/>
          </a:xfrm>
        </p:spPr>
        <p:txBody>
          <a:bodyPr/>
          <a:lstStyle/>
          <a:p>
            <a:r>
              <a:rPr lang="en-AU" dirty="0"/>
              <a:t>Solutions</a:t>
            </a:r>
          </a:p>
        </p:txBody>
      </p:sp>
      <p:sp>
        <p:nvSpPr>
          <p:cNvPr id="3" name="TextBox 2">
            <a:extLst>
              <a:ext uri="{FF2B5EF4-FFF2-40B4-BE49-F238E27FC236}">
                <a16:creationId xmlns:a16="http://schemas.microsoft.com/office/drawing/2014/main" id="{A6D0A7F2-C233-0C4B-1E01-B968B342D22D}"/>
              </a:ext>
            </a:extLst>
          </p:cNvPr>
          <p:cNvSpPr txBox="1"/>
          <p:nvPr/>
        </p:nvSpPr>
        <p:spPr>
          <a:xfrm>
            <a:off x="897624" y="2460310"/>
            <a:ext cx="10096500" cy="3170099"/>
          </a:xfrm>
          <a:prstGeom prst="rect">
            <a:avLst/>
          </a:prstGeom>
          <a:noFill/>
        </p:spPr>
        <p:txBody>
          <a:bodyPr wrap="square">
            <a:spAutoFit/>
          </a:bodyPr>
          <a:lstStyle/>
          <a:p>
            <a:pPr lvl="2"/>
            <a:r>
              <a:rPr lang="en-AU" sz="3600" dirty="0">
                <a:solidFill>
                  <a:schemeClr val="accent2"/>
                </a:solidFill>
                <a:latin typeface="VAG Rounded Next Medium" panose="020F0602020203020204" pitchFamily="34" charset="0"/>
                <a:ea typeface="+mj-ea"/>
                <a:cs typeface="+mj-cs"/>
              </a:rPr>
              <a:t>What can we do now, and into the future, to secure our water supply?</a:t>
            </a:r>
          </a:p>
          <a:p>
            <a:pPr lvl="2"/>
            <a:endParaRPr lang="en-AU" sz="3600" dirty="0">
              <a:solidFill>
                <a:schemeClr val="accent2"/>
              </a:solidFill>
              <a:latin typeface="VAG Rounded Next Medium" panose="020F0602020203020204" pitchFamily="34" charset="0"/>
              <a:ea typeface="+mj-ea"/>
              <a:cs typeface="+mj-cs"/>
            </a:endParaRPr>
          </a:p>
          <a:p>
            <a:pPr lvl="2"/>
            <a:r>
              <a:rPr lang="en-AU" sz="3600" dirty="0">
                <a:solidFill>
                  <a:schemeClr val="accent2"/>
                </a:solidFill>
                <a:latin typeface="VAG Rounded Next Medium" panose="020F0602020203020204" pitchFamily="34" charset="0"/>
                <a:ea typeface="+mj-ea"/>
                <a:cs typeface="+mj-cs"/>
              </a:rPr>
              <a:t>What will you do to make a difference?</a:t>
            </a:r>
          </a:p>
          <a:p>
            <a:pPr lvl="2"/>
            <a:br>
              <a:rPr lang="en-AU" sz="2800" b="0" dirty="0"/>
            </a:br>
            <a:endParaRPr lang="en-US" sz="2800" dirty="0"/>
          </a:p>
        </p:txBody>
      </p:sp>
    </p:spTree>
    <p:extLst>
      <p:ext uri="{BB962C8B-B14F-4D97-AF65-F5344CB8AC3E}">
        <p14:creationId xmlns:p14="http://schemas.microsoft.com/office/powerpoint/2010/main" val="3696789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9050-7C8D-0620-8E18-098B9D6DDFC9}"/>
              </a:ext>
            </a:extLst>
          </p:cNvPr>
          <p:cNvSpPr>
            <a:spLocks noGrp="1"/>
          </p:cNvSpPr>
          <p:nvPr>
            <p:ph type="title"/>
          </p:nvPr>
        </p:nvSpPr>
        <p:spPr>
          <a:xfrm>
            <a:off x="876000" y="538653"/>
            <a:ext cx="10440000" cy="1620000"/>
          </a:xfrm>
        </p:spPr>
        <p:txBody>
          <a:bodyPr/>
          <a:lstStyle/>
          <a:p>
            <a:r>
              <a:rPr lang="en-AU" dirty="0"/>
              <a:t>Alternative water sources!</a:t>
            </a:r>
          </a:p>
        </p:txBody>
      </p:sp>
      <p:sp>
        <p:nvSpPr>
          <p:cNvPr id="3" name="Content Placeholder 2">
            <a:extLst>
              <a:ext uri="{FF2B5EF4-FFF2-40B4-BE49-F238E27FC236}">
                <a16:creationId xmlns:a16="http://schemas.microsoft.com/office/drawing/2014/main" id="{1081456A-3414-0558-D677-1F055ADECA99}"/>
              </a:ext>
            </a:extLst>
          </p:cNvPr>
          <p:cNvSpPr txBox="1">
            <a:spLocks/>
          </p:cNvSpPr>
          <p:nvPr/>
        </p:nvSpPr>
        <p:spPr>
          <a:xfrm>
            <a:off x="876000" y="2158653"/>
            <a:ext cx="10249199" cy="3782548"/>
          </a:xfrm>
          <a:prstGeom prst="rect">
            <a:avLst/>
          </a:prstGeom>
        </p:spPr>
        <p:txBody>
          <a:bodyPr>
            <a:normAutofit fontScale="92500" lnSpcReduction="10000"/>
          </a:bodyPr>
          <a:lst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a:lstStyle>
          <a:p>
            <a:pPr marL="342900" indent="-342900">
              <a:spcBef>
                <a:spcPts val="1200"/>
              </a:spcBef>
              <a:spcAft>
                <a:spcPts val="600"/>
              </a:spcAft>
              <a:buFont typeface="Arial" panose="020B0604020202020204" pitchFamily="34" charset="0"/>
              <a:buAutoNum type="arabicPeriod"/>
            </a:pPr>
            <a:r>
              <a:rPr lang="en-AU" dirty="0">
                <a:hlinkClick r:id="rId3"/>
              </a:rPr>
              <a:t>Desalination</a:t>
            </a:r>
            <a:r>
              <a:rPr lang="en-AU" dirty="0"/>
              <a:t> converts water from the ocean into high-quality drinking water! This process does not depend on rainwater which, due to climate change, is becoming increasingly unpredictable.</a:t>
            </a:r>
            <a:br>
              <a:rPr lang="en-AU" dirty="0"/>
            </a:br>
            <a:endParaRPr lang="en-AU" dirty="0"/>
          </a:p>
          <a:p>
            <a:pPr marL="342900" indent="-342900">
              <a:spcBef>
                <a:spcPts val="1200"/>
              </a:spcBef>
              <a:spcAft>
                <a:spcPts val="600"/>
              </a:spcAft>
              <a:buFont typeface="Arial" panose="020B0604020202020204" pitchFamily="34" charset="0"/>
              <a:buAutoNum type="arabicPeriod"/>
            </a:pPr>
            <a:r>
              <a:rPr lang="en-AU" dirty="0">
                <a:hlinkClick r:id="rId4"/>
              </a:rPr>
              <a:t>Recycled water</a:t>
            </a:r>
            <a:r>
              <a:rPr lang="en-AU" dirty="0"/>
              <a:t>: converts wastewater into water that can be used for irrigation on farms, gardens and sports grounds. Meaning that we don’t need to use our precious drinking water.</a:t>
            </a:r>
            <a:br>
              <a:rPr lang="en-AU" dirty="0"/>
            </a:br>
            <a:endParaRPr lang="en-AU" dirty="0"/>
          </a:p>
          <a:p>
            <a:pPr marL="342900" indent="-342900">
              <a:spcBef>
                <a:spcPts val="1200"/>
              </a:spcBef>
              <a:spcAft>
                <a:spcPts val="600"/>
              </a:spcAft>
              <a:buFont typeface="Arial" panose="020B0604020202020204" pitchFamily="34" charset="0"/>
              <a:buAutoNum type="arabicPeriod"/>
            </a:pPr>
            <a:r>
              <a:rPr lang="en-AU" dirty="0">
                <a:hlinkClick r:id="rId5"/>
              </a:rPr>
              <a:t>Stormwater harvesting</a:t>
            </a:r>
            <a:r>
              <a:rPr lang="en-AU" dirty="0"/>
              <a:t>: is the process of capturing stormwater and reusing it. This also takes the strain off our drinking water supply.</a:t>
            </a:r>
          </a:p>
        </p:txBody>
      </p:sp>
    </p:spTree>
    <p:extLst>
      <p:ext uri="{BB962C8B-B14F-4D97-AF65-F5344CB8AC3E}">
        <p14:creationId xmlns:p14="http://schemas.microsoft.com/office/powerpoint/2010/main" val="46128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7BF2-0109-7EC7-16FC-D49114C63724}"/>
              </a:ext>
            </a:extLst>
          </p:cNvPr>
          <p:cNvSpPr>
            <a:spLocks noGrp="1"/>
          </p:cNvSpPr>
          <p:nvPr>
            <p:ph type="title"/>
          </p:nvPr>
        </p:nvSpPr>
        <p:spPr>
          <a:xfrm>
            <a:off x="782029" y="244738"/>
            <a:ext cx="10440000" cy="1620000"/>
          </a:xfrm>
        </p:spPr>
        <p:txBody>
          <a:bodyPr/>
          <a:lstStyle/>
          <a:p>
            <a:r>
              <a:rPr lang="en-AU" dirty="0"/>
              <a:t>Conclusion</a:t>
            </a:r>
          </a:p>
        </p:txBody>
      </p:sp>
      <p:sp>
        <p:nvSpPr>
          <p:cNvPr id="3" name="Content Placeholder 2">
            <a:extLst>
              <a:ext uri="{FF2B5EF4-FFF2-40B4-BE49-F238E27FC236}">
                <a16:creationId xmlns:a16="http://schemas.microsoft.com/office/drawing/2014/main" id="{16874029-3DC0-47C8-DC99-FBDAA04C0E74}"/>
              </a:ext>
            </a:extLst>
          </p:cNvPr>
          <p:cNvSpPr txBox="1">
            <a:spLocks/>
          </p:cNvSpPr>
          <p:nvPr/>
        </p:nvSpPr>
        <p:spPr>
          <a:xfrm>
            <a:off x="968829" y="1981201"/>
            <a:ext cx="10253200" cy="3960000"/>
          </a:xfrm>
          <a:prstGeom prst="rect">
            <a:avLst/>
          </a:prstGeom>
        </p:spPr>
        <p:txBody>
          <a:bodyPr>
            <a:normAutofit/>
          </a:bodyPr>
          <a:lst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a:lstStyle>
          <a:p>
            <a:pPr marL="342900" indent="-342900">
              <a:spcBef>
                <a:spcPts val="1200"/>
              </a:spcBef>
              <a:spcAft>
                <a:spcPts val="600"/>
              </a:spcAft>
              <a:buFont typeface="Arial" panose="020B0604020202020204" pitchFamily="34" charset="0"/>
              <a:buAutoNum type="arabicPeriod"/>
            </a:pPr>
            <a:r>
              <a:rPr lang="en-AU" dirty="0"/>
              <a:t>Water is a precious resource that needs to be managed by everyone.</a:t>
            </a:r>
            <a:br>
              <a:rPr lang="en-AU" dirty="0"/>
            </a:br>
            <a:endParaRPr lang="en-AU" dirty="0"/>
          </a:p>
          <a:p>
            <a:pPr marL="342900" indent="-342900">
              <a:spcBef>
                <a:spcPts val="1200"/>
              </a:spcBef>
              <a:spcAft>
                <a:spcPts val="600"/>
              </a:spcAft>
              <a:buFont typeface="Arial" panose="020B0604020202020204" pitchFamily="34" charset="0"/>
              <a:buAutoNum type="arabicPeriod"/>
            </a:pPr>
            <a:r>
              <a:rPr lang="en-AU" dirty="0"/>
              <a:t>Climate change is going to increasing put pressure on our water sources, through increase in temperature and extreme weather events (droughts).</a:t>
            </a:r>
            <a:br>
              <a:rPr lang="en-AU" dirty="0"/>
            </a:br>
            <a:endParaRPr lang="en-AU" dirty="0"/>
          </a:p>
          <a:p>
            <a:pPr marL="342900" indent="-342900">
              <a:spcBef>
                <a:spcPts val="1200"/>
              </a:spcBef>
              <a:spcAft>
                <a:spcPts val="600"/>
              </a:spcAft>
              <a:buFont typeface="Arial" panose="020B0604020202020204" pitchFamily="34" charset="0"/>
              <a:buAutoNum type="arabicPeriod"/>
            </a:pPr>
            <a:r>
              <a:rPr lang="en-AU" dirty="0"/>
              <a:t>There are actions that individuals and organisations, like Melbourne Water, can do to help secure our water supply for the future.</a:t>
            </a:r>
          </a:p>
        </p:txBody>
      </p:sp>
    </p:spTree>
    <p:extLst>
      <p:ext uri="{BB962C8B-B14F-4D97-AF65-F5344CB8AC3E}">
        <p14:creationId xmlns:p14="http://schemas.microsoft.com/office/powerpoint/2010/main" val="2619985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3DA3DCFD-6A1B-57BF-8859-B2CD4FCCD343}"/>
              </a:ext>
            </a:extLst>
          </p:cNvPr>
          <p:cNvPicPr>
            <a:picLocks noChangeAspect="1"/>
          </p:cNvPicPr>
          <p:nvPr/>
        </p:nvPicPr>
        <p:blipFill>
          <a:blip r:embed="rId3"/>
          <a:stretch>
            <a:fillRect/>
          </a:stretch>
        </p:blipFill>
        <p:spPr>
          <a:xfrm>
            <a:off x="1787182" y="2194913"/>
            <a:ext cx="8617635" cy="3274701"/>
          </a:xfrm>
          <a:prstGeom prst="rect">
            <a:avLst/>
          </a:prstGeom>
          <a:noFill/>
        </p:spPr>
      </p:pic>
      <p:sp>
        <p:nvSpPr>
          <p:cNvPr id="2" name="Title 1">
            <a:extLst>
              <a:ext uri="{FF2B5EF4-FFF2-40B4-BE49-F238E27FC236}">
                <a16:creationId xmlns:a16="http://schemas.microsoft.com/office/drawing/2014/main" id="{F80A41D4-3FB4-7520-595D-67114357BD0D}"/>
              </a:ext>
            </a:extLst>
          </p:cNvPr>
          <p:cNvSpPr>
            <a:spLocks noGrp="1"/>
          </p:cNvSpPr>
          <p:nvPr>
            <p:ph type="title"/>
          </p:nvPr>
        </p:nvSpPr>
        <p:spPr>
          <a:xfrm>
            <a:off x="602031" y="274868"/>
            <a:ext cx="10440000" cy="900000"/>
          </a:xfrm>
        </p:spPr>
        <p:txBody>
          <a:bodyPr anchor="ctr">
            <a:normAutofit/>
          </a:bodyPr>
          <a:lstStyle/>
          <a:p>
            <a:r>
              <a:rPr lang="en-AU" dirty="0"/>
              <a:t>Curriculum links</a:t>
            </a:r>
          </a:p>
        </p:txBody>
      </p:sp>
      <p:sp>
        <p:nvSpPr>
          <p:cNvPr id="9" name="Slide Number Placeholder 3">
            <a:extLst>
              <a:ext uri="{FF2B5EF4-FFF2-40B4-BE49-F238E27FC236}">
                <a16:creationId xmlns:a16="http://schemas.microsoft.com/office/drawing/2014/main" id="{0F4FCF51-5C22-5ED8-6514-E3EC02E19B1D}"/>
              </a:ext>
            </a:extLst>
          </p:cNvPr>
          <p:cNvSpPr>
            <a:spLocks noGrp="1"/>
          </p:cNvSpPr>
          <p:nvPr>
            <p:ph type="sldNum" sz="quarter" idx="12"/>
          </p:nvPr>
        </p:nvSpPr>
        <p:spPr>
          <a:xfrm>
            <a:off x="11157969" y="274868"/>
            <a:ext cx="432000" cy="900000"/>
          </a:xfrm>
        </p:spPr>
        <p:txBody>
          <a:bodyPr/>
          <a:lstStyle/>
          <a:p>
            <a:pPr>
              <a:spcAft>
                <a:spcPts val="600"/>
              </a:spcAft>
            </a:pPr>
            <a:fld id="{F5AEA0E0-5CC6-4BD0-905C-A0021E419432}" type="slidenum">
              <a:rPr lang="en-GB" smtClean="0"/>
              <a:pPr>
                <a:spcAft>
                  <a:spcPts val="600"/>
                </a:spcAft>
              </a:pPr>
              <a:t>16</a:t>
            </a:fld>
            <a:endParaRPr lang="en-GB"/>
          </a:p>
        </p:txBody>
      </p:sp>
      <p:sp>
        <p:nvSpPr>
          <p:cNvPr id="3" name="Title 1">
            <a:extLst>
              <a:ext uri="{FF2B5EF4-FFF2-40B4-BE49-F238E27FC236}">
                <a16:creationId xmlns:a16="http://schemas.microsoft.com/office/drawing/2014/main" id="{D41CD2CB-95E2-4FA8-29DE-1504CBD36C7A}"/>
              </a:ext>
            </a:extLst>
          </p:cNvPr>
          <p:cNvSpPr txBox="1">
            <a:spLocks/>
          </p:cNvSpPr>
          <p:nvPr/>
        </p:nvSpPr>
        <p:spPr>
          <a:xfrm>
            <a:off x="1870498" y="2194913"/>
            <a:ext cx="10440000" cy="1620000"/>
          </a:xfrm>
          <a:prstGeom prst="rect">
            <a:avLst/>
          </a:prstGeom>
        </p:spPr>
        <p:txBody>
          <a:bodyPr vert="horz" lIns="0" tIns="0" rIns="0" bIns="0" rtlCol="0" anchor="ctr">
            <a:noAutofit/>
          </a:bodyPr>
          <a:lstStyle>
            <a:lvl1pPr algn="ctr" defTabSz="914400" rtl="0" eaLnBrk="1" latinLnBrk="0" hangingPunct="1">
              <a:lnSpc>
                <a:spcPct val="105000"/>
              </a:lnSpc>
              <a:spcBef>
                <a:spcPct val="0"/>
              </a:spcBef>
              <a:buNone/>
              <a:defRPr sz="4800" kern="1200">
                <a:solidFill>
                  <a:schemeClr val="bg1"/>
                </a:solidFill>
                <a:latin typeface="VAG Rounded Next Medium" panose="020F0602020203020204" pitchFamily="34" charset="0"/>
                <a:ea typeface="+mj-ea"/>
                <a:cs typeface="+mj-cs"/>
              </a:defRPr>
            </a:lvl1pPr>
          </a:lstStyle>
          <a:p>
            <a:pPr algn="l"/>
            <a:endParaRPr lang="en-AU" sz="2000" dirty="0"/>
          </a:p>
        </p:txBody>
      </p:sp>
    </p:spTree>
    <p:extLst>
      <p:ext uri="{BB962C8B-B14F-4D97-AF65-F5344CB8AC3E}">
        <p14:creationId xmlns:p14="http://schemas.microsoft.com/office/powerpoint/2010/main" val="390916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053F-B9E4-54F8-7A9A-0CACB0E8454B}"/>
              </a:ext>
            </a:extLst>
          </p:cNvPr>
          <p:cNvSpPr>
            <a:spLocks noGrp="1"/>
          </p:cNvSpPr>
          <p:nvPr>
            <p:ph type="title"/>
          </p:nvPr>
        </p:nvSpPr>
        <p:spPr/>
        <p:txBody>
          <a:bodyPr/>
          <a:lstStyle/>
          <a:p>
            <a:r>
              <a:rPr lang="en-AU" dirty="0"/>
              <a:t>Teacher Instructions (cont.): Interactive map</a:t>
            </a:r>
          </a:p>
        </p:txBody>
      </p:sp>
      <p:sp>
        <p:nvSpPr>
          <p:cNvPr id="5" name="Slide Number Placeholder 4">
            <a:extLst>
              <a:ext uri="{FF2B5EF4-FFF2-40B4-BE49-F238E27FC236}">
                <a16:creationId xmlns:a16="http://schemas.microsoft.com/office/drawing/2014/main" id="{4D31356A-31A5-FC2F-4DD0-FB8DF0994717}"/>
              </a:ext>
            </a:extLst>
          </p:cNvPr>
          <p:cNvSpPr>
            <a:spLocks noGrp="1"/>
          </p:cNvSpPr>
          <p:nvPr>
            <p:ph type="sldNum" sz="quarter" idx="12"/>
          </p:nvPr>
        </p:nvSpPr>
        <p:spPr/>
        <p:txBody>
          <a:bodyPr/>
          <a:lstStyle/>
          <a:p>
            <a:fld id="{F5AEA0E0-5CC6-4BD0-905C-A0021E419432}" type="slidenum">
              <a:rPr lang="en-GB" smtClean="0"/>
              <a:t>2</a:t>
            </a:fld>
            <a:endParaRPr lang="en-GB"/>
          </a:p>
        </p:txBody>
      </p:sp>
      <p:sp>
        <p:nvSpPr>
          <p:cNvPr id="6" name="TextBox 5">
            <a:extLst>
              <a:ext uri="{FF2B5EF4-FFF2-40B4-BE49-F238E27FC236}">
                <a16:creationId xmlns:a16="http://schemas.microsoft.com/office/drawing/2014/main" id="{D2E8F263-6C50-FF09-70ED-F33C4998CC75}"/>
              </a:ext>
            </a:extLst>
          </p:cNvPr>
          <p:cNvSpPr txBox="1"/>
          <p:nvPr/>
        </p:nvSpPr>
        <p:spPr>
          <a:xfrm>
            <a:off x="602031" y="4229519"/>
            <a:ext cx="1126706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b="1" dirty="0">
              <a:ea typeface="Verdana"/>
              <a:cs typeface="Segoe UI"/>
            </a:endParaRPr>
          </a:p>
          <a:p>
            <a:endParaRPr lang="en-AU" sz="1400" b="1" dirty="0">
              <a:ea typeface="Verdana"/>
              <a:cs typeface="Segoe UI"/>
            </a:endParaRPr>
          </a:p>
          <a:p>
            <a:endParaRPr lang="en-AU" sz="1400" b="1" dirty="0">
              <a:ea typeface="Verdana"/>
              <a:cs typeface="Segoe UI"/>
            </a:endParaRPr>
          </a:p>
          <a:p>
            <a:r>
              <a:rPr lang="en-AU" sz="1400" dirty="0">
                <a:ea typeface="Verdana"/>
                <a:cs typeface="Segoe UI"/>
              </a:rPr>
              <a:t>The interactive map, </a:t>
            </a:r>
            <a:r>
              <a:rPr lang="en-AU" sz="1400" dirty="0">
                <a:ea typeface="Verdana"/>
                <a:cs typeface="Segoe UI"/>
                <a:hlinkClick r:id="rId3"/>
              </a:rPr>
              <a:t>Melbourne’s World of Water </a:t>
            </a:r>
            <a:r>
              <a:rPr lang="en-AU" sz="1400" dirty="0">
                <a:ea typeface="Verdana"/>
                <a:cs typeface="Segoe UI"/>
              </a:rPr>
              <a:t>,is a tool that can be used for guided or independent learning. You will find links throughout this document that will take you to the specific locations, however students are able to discover the answers to the guiding questions through exploring the map – if time permits.</a:t>
            </a:r>
          </a:p>
          <a:p>
            <a:endParaRPr lang="en-AU" sz="1400" dirty="0">
              <a:ea typeface="Verdana"/>
              <a:cs typeface="Segoe UI"/>
            </a:endParaRPr>
          </a:p>
          <a:p>
            <a:r>
              <a:rPr lang="en-AU" sz="1400" dirty="0">
                <a:ea typeface="Verdana"/>
                <a:cs typeface="Segoe UI"/>
              </a:rPr>
              <a:t>Introduce students to the digital interactive map: </a:t>
            </a:r>
          </a:p>
          <a:p>
            <a:r>
              <a:rPr lang="en-AU" sz="1400" dirty="0">
                <a:ea typeface="Verdana"/>
                <a:cs typeface="Segoe UI"/>
              </a:rPr>
              <a:t>• Basic controls and navigation.</a:t>
            </a:r>
          </a:p>
          <a:p>
            <a:r>
              <a:rPr lang="en-AU" sz="1400" dirty="0">
                <a:ea typeface="Verdana"/>
                <a:cs typeface="Segoe UI"/>
              </a:rPr>
              <a:t>• Map topics and content index.</a:t>
            </a:r>
          </a:p>
          <a:p>
            <a:endParaRPr lang="en-AU" sz="1400" dirty="0">
              <a:ea typeface="Verdana"/>
              <a:cs typeface="Segoe UI"/>
            </a:endParaRPr>
          </a:p>
          <a:p>
            <a:r>
              <a:rPr lang="en-AU" sz="1400" dirty="0">
                <a:ea typeface="Verdana"/>
                <a:cs typeface="Segoe UI"/>
              </a:rPr>
              <a:t>Additional instructions on the features of the map can be found via this direct </a:t>
            </a:r>
            <a:r>
              <a:rPr lang="en-AU" sz="1400" dirty="0">
                <a:ea typeface="Verdana"/>
                <a:cs typeface="Segoe UI"/>
                <a:hlinkClick r:id="rId3"/>
              </a:rPr>
              <a:t>link</a:t>
            </a:r>
            <a:endParaRPr lang="en-AU" sz="1400" dirty="0">
              <a:ea typeface="Verdana"/>
              <a:cs typeface="Segoe UI"/>
            </a:endParaRPr>
          </a:p>
          <a:p>
            <a:endParaRPr lang="en-AU" sz="1400" dirty="0">
              <a:ea typeface="Verdana"/>
              <a:cs typeface="Segoe UI"/>
            </a:endParaRPr>
          </a:p>
          <a:p>
            <a:endParaRPr lang="en-AU" sz="1400" dirty="0">
              <a:ea typeface="Verdana"/>
              <a:cs typeface="Segoe UI"/>
            </a:endParaRPr>
          </a:p>
          <a:p>
            <a:endParaRPr lang="en-US" sz="1400" dirty="0">
              <a:ea typeface="Verdana"/>
              <a:cs typeface="Segoe UI"/>
            </a:endParaRPr>
          </a:p>
        </p:txBody>
      </p:sp>
      <p:pic>
        <p:nvPicPr>
          <p:cNvPr id="8" name="Picture 7">
            <a:extLst>
              <a:ext uri="{FF2B5EF4-FFF2-40B4-BE49-F238E27FC236}">
                <a16:creationId xmlns:a16="http://schemas.microsoft.com/office/drawing/2014/main" id="{0B6EB8A5-FB92-2F51-3201-9501A2B343A0}"/>
              </a:ext>
            </a:extLst>
          </p:cNvPr>
          <p:cNvPicPr>
            <a:picLocks noChangeAspect="1"/>
          </p:cNvPicPr>
          <p:nvPr/>
        </p:nvPicPr>
        <p:blipFill>
          <a:blip r:embed="rId4"/>
          <a:stretch>
            <a:fillRect/>
          </a:stretch>
        </p:blipFill>
        <p:spPr>
          <a:xfrm>
            <a:off x="1505415" y="1427356"/>
            <a:ext cx="8391126" cy="3323986"/>
          </a:xfrm>
          <a:prstGeom prst="rect">
            <a:avLst/>
          </a:prstGeom>
        </p:spPr>
      </p:pic>
    </p:spTree>
    <p:extLst>
      <p:ext uri="{BB962C8B-B14F-4D97-AF65-F5344CB8AC3E}">
        <p14:creationId xmlns:p14="http://schemas.microsoft.com/office/powerpoint/2010/main" val="210492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33BE3F-51F8-59EB-7B60-BCEC2D36651C}"/>
              </a:ext>
            </a:extLst>
          </p:cNvPr>
          <p:cNvSpPr>
            <a:spLocks noGrp="1"/>
          </p:cNvSpPr>
          <p:nvPr>
            <p:ph type="title"/>
          </p:nvPr>
        </p:nvSpPr>
        <p:spPr/>
        <p:txBody>
          <a:bodyPr/>
          <a:lstStyle/>
          <a:p>
            <a:r>
              <a:rPr lang="en-US" dirty="0"/>
              <a:t>Instructions</a:t>
            </a:r>
          </a:p>
        </p:txBody>
      </p:sp>
      <p:graphicFrame>
        <p:nvGraphicFramePr>
          <p:cNvPr id="5" name="Content Placeholder 4">
            <a:extLst>
              <a:ext uri="{FF2B5EF4-FFF2-40B4-BE49-F238E27FC236}">
                <a16:creationId xmlns:a16="http://schemas.microsoft.com/office/drawing/2014/main" id="{8F159346-D55D-79A4-099B-8F5040C17CEB}"/>
              </a:ext>
            </a:extLst>
          </p:cNvPr>
          <p:cNvGraphicFramePr>
            <a:graphicFrameLocks noGrp="1"/>
          </p:cNvGraphicFramePr>
          <p:nvPr>
            <p:ph sz="half" idx="1"/>
            <p:extLst>
              <p:ext uri="{D42A27DB-BD31-4B8C-83A1-F6EECF244321}">
                <p14:modId xmlns:p14="http://schemas.microsoft.com/office/powerpoint/2010/main" val="2465635741"/>
              </p:ext>
            </p:extLst>
          </p:nvPr>
        </p:nvGraphicFramePr>
        <p:xfrm>
          <a:off x="615270" y="2542289"/>
          <a:ext cx="10440000" cy="3114036"/>
        </p:xfrm>
        <a:graphic>
          <a:graphicData uri="http://schemas.openxmlformats.org/drawingml/2006/table">
            <a:tbl>
              <a:tblPr firstRow="1" bandRow="1">
                <a:tableStyleId>{0817EA92-75D0-4044-A80A-286907CE0DDB}</a:tableStyleId>
              </a:tblPr>
              <a:tblGrid>
                <a:gridCol w="2885434">
                  <a:extLst>
                    <a:ext uri="{9D8B030D-6E8A-4147-A177-3AD203B41FA5}">
                      <a16:colId xmlns:a16="http://schemas.microsoft.com/office/drawing/2014/main" val="1161235133"/>
                    </a:ext>
                  </a:extLst>
                </a:gridCol>
                <a:gridCol w="6392325">
                  <a:extLst>
                    <a:ext uri="{9D8B030D-6E8A-4147-A177-3AD203B41FA5}">
                      <a16:colId xmlns:a16="http://schemas.microsoft.com/office/drawing/2014/main" val="3079771852"/>
                    </a:ext>
                  </a:extLst>
                </a:gridCol>
                <a:gridCol w="1162241">
                  <a:extLst>
                    <a:ext uri="{9D8B030D-6E8A-4147-A177-3AD203B41FA5}">
                      <a16:colId xmlns:a16="http://schemas.microsoft.com/office/drawing/2014/main" val="1792626037"/>
                    </a:ext>
                  </a:extLst>
                </a:gridCol>
              </a:tblGrid>
              <a:tr h="370840">
                <a:tc>
                  <a:txBody>
                    <a:bodyPr/>
                    <a:lstStyle/>
                    <a:p>
                      <a:r>
                        <a:rPr lang="en-US" sz="1400" dirty="0">
                          <a:latin typeface="+mn-lt"/>
                        </a:rPr>
                        <a:t>Slide</a:t>
                      </a:r>
                    </a:p>
                  </a:txBody>
                  <a:tcPr/>
                </a:tc>
                <a:tc>
                  <a:txBody>
                    <a:bodyPr/>
                    <a:lstStyle/>
                    <a:p>
                      <a:r>
                        <a:rPr lang="en-US" sz="1400">
                          <a:latin typeface="+mn-lt"/>
                        </a:rPr>
                        <a:t>Description </a:t>
                      </a:r>
                      <a:endParaRPr lang="en-US" sz="1400" dirty="0">
                        <a:latin typeface="+mn-lt"/>
                      </a:endParaRPr>
                    </a:p>
                  </a:txBody>
                  <a:tcPr/>
                </a:tc>
                <a:tc>
                  <a:txBody>
                    <a:bodyPr/>
                    <a:lstStyle/>
                    <a:p>
                      <a:r>
                        <a:rPr lang="en-US" sz="1400">
                          <a:latin typeface="+mn-lt"/>
                        </a:rPr>
                        <a:t>Time</a:t>
                      </a:r>
                      <a:endParaRPr lang="en-US" sz="1400" dirty="0">
                        <a:latin typeface="+mn-lt"/>
                      </a:endParaRPr>
                    </a:p>
                  </a:txBody>
                  <a:tcPr/>
                </a:tc>
                <a:extLst>
                  <a:ext uri="{0D108BD9-81ED-4DB2-BD59-A6C34878D82A}">
                    <a16:rowId xmlns:a16="http://schemas.microsoft.com/office/drawing/2014/main" val="1796131606"/>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Background information for teachers</a:t>
                      </a:r>
                    </a:p>
                  </a:txBody>
                  <a:tcPr/>
                </a:tc>
                <a:tc>
                  <a:txBody>
                    <a:bodyPr/>
                    <a:lstStyle/>
                    <a:p>
                      <a:pPr lvl="0">
                        <a:buNone/>
                      </a:pPr>
                      <a:r>
                        <a:rPr lang="en-US" sz="1400" b="0" i="0" u="none" strike="noStrike" noProof="0" dirty="0">
                          <a:solidFill>
                            <a:schemeClr val="tx2"/>
                          </a:solidFill>
                          <a:latin typeface="+mn-lt"/>
                        </a:rPr>
                        <a:t>Key messages and information about water scarcity and security. Background information on climate change and its effects.</a:t>
                      </a:r>
                    </a:p>
                  </a:txBody>
                  <a:tcPr/>
                </a:tc>
                <a:tc>
                  <a:txBody>
                    <a:bodyPr/>
                    <a:lstStyle/>
                    <a:p>
                      <a:pPr lvl="0">
                        <a:buNone/>
                      </a:pPr>
                      <a:r>
                        <a:rPr lang="en-US" sz="1400" b="0" i="0" u="none" strike="noStrike" noProof="0" dirty="0">
                          <a:solidFill>
                            <a:schemeClr val="tx2"/>
                          </a:solidFill>
                          <a:latin typeface="+mn-lt"/>
                        </a:rPr>
                        <a:t>n/a</a:t>
                      </a:r>
                    </a:p>
                  </a:txBody>
                  <a:tcPr/>
                </a:tc>
                <a:extLst>
                  <a:ext uri="{0D108BD9-81ED-4DB2-BD59-A6C34878D82A}">
                    <a16:rowId xmlns:a16="http://schemas.microsoft.com/office/drawing/2014/main" val="2949574691"/>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1.1: Introduction to lesson</a:t>
                      </a:r>
                    </a:p>
                  </a:txBody>
                  <a:tcPr/>
                </a:tc>
                <a:tc>
                  <a:txBody>
                    <a:bodyPr/>
                    <a:lstStyle/>
                    <a:p>
                      <a:pPr lvl="0">
                        <a:buNone/>
                      </a:pPr>
                      <a:r>
                        <a:rPr lang="en-US" sz="1400" b="0" i="0" u="none" strike="noStrike" noProof="0" dirty="0">
                          <a:solidFill>
                            <a:schemeClr val="tx2"/>
                          </a:solidFill>
                          <a:latin typeface="+mn-lt"/>
                        </a:rPr>
                        <a:t>Discuss climate change and the potential impact on water</a:t>
                      </a:r>
                    </a:p>
                  </a:txBody>
                  <a:tcPr/>
                </a:tc>
                <a:tc>
                  <a:txBody>
                    <a:bodyPr/>
                    <a:lstStyle/>
                    <a:p>
                      <a:pPr lvl="0">
                        <a:buNone/>
                      </a:pPr>
                      <a:r>
                        <a:rPr lang="en-US" sz="1400" b="0" i="0" u="none" strike="noStrike" noProof="0" dirty="0">
                          <a:solidFill>
                            <a:schemeClr val="tx2"/>
                          </a:solidFill>
                          <a:latin typeface="+mn-lt"/>
                        </a:rPr>
                        <a:t>10 minutes</a:t>
                      </a:r>
                    </a:p>
                  </a:txBody>
                  <a:tcPr/>
                </a:tc>
                <a:extLst>
                  <a:ext uri="{0D108BD9-81ED-4DB2-BD59-A6C34878D82A}">
                    <a16:rowId xmlns:a16="http://schemas.microsoft.com/office/drawing/2014/main" val="3890127812"/>
                  </a:ext>
                </a:extLst>
              </a:tr>
              <a:tr h="370839">
                <a:tc>
                  <a:txBody>
                    <a:bodyPr/>
                    <a:lstStyle/>
                    <a:p>
                      <a:pPr lvl="0">
                        <a:buNone/>
                      </a:pPr>
                      <a:r>
                        <a:rPr lang="en-US" sz="1400" dirty="0">
                          <a:solidFill>
                            <a:schemeClr val="tx2"/>
                          </a:solidFill>
                          <a:latin typeface="+mn-lt"/>
                        </a:rPr>
                        <a:t>1.2: Water supply</a:t>
                      </a:r>
                    </a:p>
                  </a:txBody>
                  <a:tcPr/>
                </a:tc>
                <a:tc>
                  <a:txBody>
                    <a:bodyPr/>
                    <a:lstStyle/>
                    <a:p>
                      <a:r>
                        <a:rPr lang="en-AU" sz="1400" kern="1200" dirty="0">
                          <a:solidFill>
                            <a:schemeClr val="dk2"/>
                          </a:solidFill>
                          <a:effectLst/>
                          <a:latin typeface="+mn-lt"/>
                          <a:ea typeface="+mn-ea"/>
                          <a:cs typeface="+mn-cs"/>
                        </a:rPr>
                        <a:t>Explore the water supply in Melbourne using interactive map</a:t>
                      </a:r>
                    </a:p>
                  </a:txBody>
                  <a:tcPr/>
                </a:tc>
                <a:tc>
                  <a:txBody>
                    <a:bodyPr/>
                    <a:lstStyle/>
                    <a:p>
                      <a:pPr lvl="0">
                        <a:buNone/>
                      </a:pPr>
                      <a:r>
                        <a:rPr lang="en-US" sz="1400" b="0" i="0" u="none" strike="noStrike" noProof="0" dirty="0">
                          <a:solidFill>
                            <a:schemeClr val="tx2"/>
                          </a:solidFill>
                          <a:latin typeface="+mn-lt"/>
                        </a:rPr>
                        <a:t>10 minutes</a:t>
                      </a:r>
                      <a:endParaRPr lang="en-US" sz="1400" dirty="0">
                        <a:solidFill>
                          <a:schemeClr val="tx2"/>
                        </a:solidFill>
                        <a:latin typeface="+mn-lt"/>
                      </a:endParaRPr>
                    </a:p>
                  </a:txBody>
                  <a:tcPr/>
                </a:tc>
                <a:extLst>
                  <a:ext uri="{0D108BD9-81ED-4DB2-BD59-A6C34878D82A}">
                    <a16:rowId xmlns:a16="http://schemas.microsoft.com/office/drawing/2014/main" val="1181641573"/>
                  </a:ext>
                </a:extLst>
              </a:tr>
              <a:tr h="370839">
                <a:tc>
                  <a:txBody>
                    <a:bodyPr/>
                    <a:lstStyle/>
                    <a:p>
                      <a:pPr lvl="0">
                        <a:buNone/>
                      </a:pPr>
                      <a:r>
                        <a:rPr lang="en-US" sz="1400" dirty="0">
                          <a:solidFill>
                            <a:schemeClr val="tx2"/>
                          </a:solidFill>
                          <a:latin typeface="+mn-lt"/>
                        </a:rPr>
                        <a:t>1.3 Temperature &amp; climate explained</a:t>
                      </a:r>
                    </a:p>
                  </a:txBody>
                  <a:tcPr/>
                </a:tc>
                <a:tc>
                  <a:txBody>
                    <a:bodyPr/>
                    <a:lstStyle/>
                    <a:p>
                      <a:r>
                        <a:rPr lang="en-AU" sz="1400" kern="1200" dirty="0">
                          <a:solidFill>
                            <a:schemeClr val="dk2"/>
                          </a:solidFill>
                          <a:effectLst/>
                          <a:latin typeface="+mn-lt"/>
                          <a:ea typeface="+mn-ea"/>
                          <a:cs typeface="+mn-cs"/>
                        </a:rPr>
                        <a:t>Students generate their own graph based on historical temperature data</a:t>
                      </a:r>
                    </a:p>
                  </a:txBody>
                  <a:tcPr/>
                </a:tc>
                <a:tc>
                  <a:txBody>
                    <a:bodyPr/>
                    <a:lstStyle/>
                    <a:p>
                      <a:pPr lvl="0">
                        <a:buNone/>
                      </a:pPr>
                      <a:r>
                        <a:rPr lang="en-US" sz="1400" dirty="0">
                          <a:solidFill>
                            <a:schemeClr val="tx2"/>
                          </a:solidFill>
                          <a:latin typeface="+mn-lt"/>
                        </a:rPr>
                        <a:t>15 minutes</a:t>
                      </a:r>
                    </a:p>
                  </a:txBody>
                  <a:tcPr/>
                </a:tc>
                <a:extLst>
                  <a:ext uri="{0D108BD9-81ED-4DB2-BD59-A6C34878D82A}">
                    <a16:rowId xmlns:a16="http://schemas.microsoft.com/office/drawing/2014/main" val="658972583"/>
                  </a:ext>
                </a:extLst>
              </a:tr>
              <a:tr h="370840">
                <a:tc>
                  <a:txBody>
                    <a:bodyPr/>
                    <a:lstStyle/>
                    <a:p>
                      <a:pPr marL="0" marR="0" lvl="0" indent="0" algn="l">
                        <a:lnSpc>
                          <a:spcPct val="100000"/>
                        </a:lnSpc>
                        <a:spcBef>
                          <a:spcPts val="0"/>
                        </a:spcBef>
                        <a:spcAft>
                          <a:spcPts val="0"/>
                        </a:spcAft>
                        <a:buClr>
                          <a:srgbClr val="1B3751"/>
                        </a:buClr>
                        <a:buNone/>
                      </a:pPr>
                      <a:r>
                        <a:rPr lang="en-US" sz="1400" b="0" i="0" u="none" strike="noStrike" noProof="0" dirty="0">
                          <a:solidFill>
                            <a:schemeClr val="tx2"/>
                          </a:solidFill>
                          <a:latin typeface="+mn-lt"/>
                        </a:rPr>
                        <a:t>1.4: </a:t>
                      </a:r>
                      <a:r>
                        <a:rPr lang="en-AU" sz="1400" b="0" i="0" u="none" strike="noStrike" kern="1200" noProof="0" dirty="0">
                          <a:solidFill>
                            <a:schemeClr val="dk2"/>
                          </a:solidFill>
                          <a:effectLst/>
                          <a:latin typeface="+mn-lt"/>
                          <a:ea typeface="+mn-ea"/>
                          <a:cs typeface="+mn-cs"/>
                        </a:rPr>
                        <a:t>Findings discussion</a:t>
                      </a:r>
                      <a:endParaRPr lang="en-US" sz="1400" b="0" i="0" u="none" strike="noStrike" noProof="0" dirty="0">
                        <a:solidFill>
                          <a:schemeClr val="tx2"/>
                        </a:solidFill>
                        <a:latin typeface="+mn-lt"/>
                      </a:endParaRPr>
                    </a:p>
                  </a:txBody>
                  <a:tcPr/>
                </a:tc>
                <a:tc>
                  <a:txBody>
                    <a:bodyPr/>
                    <a:lstStyle/>
                    <a:p>
                      <a:r>
                        <a:rPr lang="en-AU" sz="1400" kern="1200" dirty="0">
                          <a:solidFill>
                            <a:schemeClr val="dk2"/>
                          </a:solidFill>
                          <a:effectLst/>
                          <a:latin typeface="+mn-lt"/>
                          <a:ea typeface="+mn-ea"/>
                          <a:cs typeface="+mn-cs"/>
                        </a:rPr>
                        <a:t>Discuss student groups findings and trends</a:t>
                      </a:r>
                    </a:p>
                  </a:txBody>
                  <a:tcPr/>
                </a:tc>
                <a:tc>
                  <a:txBody>
                    <a:bodyPr/>
                    <a:lstStyle/>
                    <a:p>
                      <a:pPr lvl="0">
                        <a:buNone/>
                      </a:pPr>
                      <a:r>
                        <a:rPr lang="en-US" sz="1400" b="0" i="0" u="none" strike="noStrike" noProof="0" dirty="0">
                          <a:solidFill>
                            <a:schemeClr val="tx2"/>
                          </a:solidFill>
                          <a:latin typeface="+mn-lt"/>
                        </a:rPr>
                        <a:t>10 minutes</a:t>
                      </a:r>
                      <a:endParaRPr lang="en-US" sz="1400" dirty="0">
                        <a:solidFill>
                          <a:schemeClr val="tx2"/>
                        </a:solidFill>
                        <a:latin typeface="+mn-lt"/>
                      </a:endParaRPr>
                    </a:p>
                  </a:txBody>
                  <a:tcPr/>
                </a:tc>
                <a:extLst>
                  <a:ext uri="{0D108BD9-81ED-4DB2-BD59-A6C34878D82A}">
                    <a16:rowId xmlns:a16="http://schemas.microsoft.com/office/drawing/2014/main" val="5284003"/>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mn-lt"/>
                        </a:rPr>
                        <a:t>1.5: </a:t>
                      </a:r>
                      <a:r>
                        <a:rPr lang="en-AU" sz="1400" b="0" kern="1200" dirty="0">
                          <a:solidFill>
                            <a:schemeClr val="dk2"/>
                          </a:solidFill>
                          <a:effectLst/>
                          <a:latin typeface="+mn-lt"/>
                          <a:ea typeface="+mn-ea"/>
                          <a:cs typeface="+mn-cs"/>
                        </a:rPr>
                        <a:t>Actions/Solution</a:t>
                      </a:r>
                      <a:endParaRPr lang="en-US" sz="1400" b="0" dirty="0">
                        <a:solidFill>
                          <a:schemeClr val="tx2"/>
                        </a:solidFill>
                        <a:latin typeface="+mn-lt"/>
                      </a:endParaRPr>
                    </a:p>
                  </a:txBody>
                  <a:tcPr/>
                </a:tc>
                <a:tc>
                  <a:txBody>
                    <a:bodyPr/>
                    <a:lstStyle/>
                    <a:p>
                      <a:r>
                        <a:rPr lang="en-AU" sz="1400" kern="1200" dirty="0">
                          <a:solidFill>
                            <a:schemeClr val="dk2"/>
                          </a:solidFill>
                          <a:effectLst/>
                          <a:latin typeface="+mn-lt"/>
                          <a:ea typeface="+mn-ea"/>
                          <a:cs typeface="+mn-cs"/>
                        </a:rPr>
                        <a:t>Students share possible solutions for securing our water supply</a:t>
                      </a:r>
                    </a:p>
                  </a:txBody>
                  <a:tcPr/>
                </a:tc>
                <a:tc>
                  <a:txBody>
                    <a:bodyPr/>
                    <a:lstStyle/>
                    <a:p>
                      <a:pPr lvl="0">
                        <a:buNone/>
                      </a:pPr>
                      <a:r>
                        <a:rPr lang="en-US" sz="1400" b="0" i="0" u="none" strike="noStrike" noProof="0" dirty="0">
                          <a:solidFill>
                            <a:schemeClr val="tx2"/>
                          </a:solidFill>
                          <a:latin typeface="+mn-lt"/>
                        </a:rPr>
                        <a:t>10 minutes</a:t>
                      </a:r>
                      <a:endParaRPr lang="en-US" sz="1400" dirty="0">
                        <a:solidFill>
                          <a:schemeClr val="tx2"/>
                        </a:solidFill>
                        <a:latin typeface="+mn-lt"/>
                      </a:endParaRPr>
                    </a:p>
                  </a:txBody>
                  <a:tcPr/>
                </a:tc>
                <a:extLst>
                  <a:ext uri="{0D108BD9-81ED-4DB2-BD59-A6C34878D82A}">
                    <a16:rowId xmlns:a16="http://schemas.microsoft.com/office/drawing/2014/main" val="3561663798"/>
                  </a:ext>
                </a:extLst>
              </a:tr>
              <a:tr h="370840">
                <a:tc>
                  <a:txBody>
                    <a:bodyPr/>
                    <a:lstStyle/>
                    <a:p>
                      <a:r>
                        <a:rPr lang="en-US" sz="1400" dirty="0">
                          <a:solidFill>
                            <a:schemeClr val="tx2"/>
                          </a:solidFill>
                          <a:latin typeface="+mn-lt"/>
                        </a:rPr>
                        <a:t>1.5: </a:t>
                      </a:r>
                      <a:r>
                        <a:rPr lang="en-AU" sz="1400" kern="1200" dirty="0">
                          <a:solidFill>
                            <a:schemeClr val="dk2"/>
                          </a:solidFill>
                          <a:effectLst/>
                          <a:latin typeface="+mn-lt"/>
                          <a:ea typeface="+mn-ea"/>
                          <a:cs typeface="+mn-cs"/>
                        </a:rPr>
                        <a:t>Conclusion</a:t>
                      </a:r>
                      <a:endParaRPr lang="en-US" sz="1400" dirty="0">
                        <a:solidFill>
                          <a:schemeClr val="tx2"/>
                        </a:solidFill>
                        <a:latin typeface="+mn-lt"/>
                      </a:endParaRPr>
                    </a:p>
                  </a:txBody>
                  <a:tcPr/>
                </a:tc>
                <a:tc>
                  <a:txBody>
                    <a:bodyPr/>
                    <a:lstStyle/>
                    <a:p>
                      <a:r>
                        <a:rPr lang="en-AU" sz="1400" kern="1200" dirty="0">
                          <a:solidFill>
                            <a:schemeClr val="dk2"/>
                          </a:solidFill>
                          <a:effectLst/>
                          <a:latin typeface="+mn-lt"/>
                          <a:ea typeface="+mn-ea"/>
                          <a:cs typeface="+mn-cs"/>
                        </a:rPr>
                        <a:t>Take away messaging</a:t>
                      </a:r>
                    </a:p>
                  </a:txBody>
                  <a:tcPr/>
                </a:tc>
                <a:tc>
                  <a:txBody>
                    <a:bodyPr/>
                    <a:lstStyle/>
                    <a:p>
                      <a:pPr lvl="0">
                        <a:buNone/>
                      </a:pPr>
                      <a:r>
                        <a:rPr lang="en-US" sz="1400" b="0" i="0" u="none" strike="noStrike" noProof="0" dirty="0">
                          <a:solidFill>
                            <a:schemeClr val="tx2"/>
                          </a:solidFill>
                          <a:latin typeface="+mn-lt"/>
                        </a:rPr>
                        <a:t>5 minutes</a:t>
                      </a:r>
                      <a:endParaRPr lang="en-US" sz="1400" dirty="0">
                        <a:solidFill>
                          <a:schemeClr val="tx2"/>
                        </a:solidFill>
                        <a:latin typeface="+mn-lt"/>
                      </a:endParaRPr>
                    </a:p>
                  </a:txBody>
                  <a:tcPr/>
                </a:tc>
                <a:extLst>
                  <a:ext uri="{0D108BD9-81ED-4DB2-BD59-A6C34878D82A}">
                    <a16:rowId xmlns:a16="http://schemas.microsoft.com/office/drawing/2014/main" val="4035164465"/>
                  </a:ext>
                </a:extLst>
              </a:tr>
            </a:tbl>
          </a:graphicData>
        </a:graphic>
      </p:graphicFrame>
      <p:sp>
        <p:nvSpPr>
          <p:cNvPr id="4" name="TextBox 3">
            <a:extLst>
              <a:ext uri="{FF2B5EF4-FFF2-40B4-BE49-F238E27FC236}">
                <a16:creationId xmlns:a16="http://schemas.microsoft.com/office/drawing/2014/main" id="{95CE904F-7609-0CE2-17BE-EBD2F1879084}"/>
              </a:ext>
            </a:extLst>
          </p:cNvPr>
          <p:cNvSpPr txBox="1"/>
          <p:nvPr/>
        </p:nvSpPr>
        <p:spPr>
          <a:xfrm>
            <a:off x="615270" y="1566191"/>
            <a:ext cx="109000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The following is a suggested sequence of activities and time allocation. You might want to spend more or less time on specific sections depending on your class and their learning requirements. All resources can be edited to suit your teaching needs.</a:t>
            </a:r>
          </a:p>
        </p:txBody>
      </p:sp>
    </p:spTree>
    <p:extLst>
      <p:ext uri="{BB962C8B-B14F-4D97-AF65-F5344CB8AC3E}">
        <p14:creationId xmlns:p14="http://schemas.microsoft.com/office/powerpoint/2010/main" val="298166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BBA15-C00A-1732-FF8D-8FCCE123FBF5}"/>
              </a:ext>
            </a:extLst>
          </p:cNvPr>
          <p:cNvSpPr>
            <a:spLocks noGrp="1"/>
          </p:cNvSpPr>
          <p:nvPr>
            <p:ph type="title"/>
          </p:nvPr>
        </p:nvSpPr>
        <p:spPr/>
        <p:txBody>
          <a:bodyPr/>
          <a:lstStyle/>
          <a:p>
            <a:r>
              <a:rPr lang="en-AU" dirty="0"/>
              <a:t>Teacher background information</a:t>
            </a:r>
          </a:p>
        </p:txBody>
      </p:sp>
      <p:sp>
        <p:nvSpPr>
          <p:cNvPr id="3" name="Content Placeholder 2">
            <a:extLst>
              <a:ext uri="{FF2B5EF4-FFF2-40B4-BE49-F238E27FC236}">
                <a16:creationId xmlns:a16="http://schemas.microsoft.com/office/drawing/2014/main" id="{44429870-B192-C0D2-FB1F-1F03E4F74A45}"/>
              </a:ext>
            </a:extLst>
          </p:cNvPr>
          <p:cNvSpPr>
            <a:spLocks noGrp="1"/>
          </p:cNvSpPr>
          <p:nvPr>
            <p:ph sz="half" idx="1"/>
          </p:nvPr>
        </p:nvSpPr>
        <p:spPr>
          <a:xfrm>
            <a:off x="602027" y="1702420"/>
            <a:ext cx="10439999" cy="4999463"/>
          </a:xfrm>
        </p:spPr>
        <p:txBody>
          <a:bodyPr/>
          <a:lstStyle/>
          <a:p>
            <a:r>
              <a:rPr lang="en-AU" dirty="0"/>
              <a:t>Key messages</a:t>
            </a:r>
          </a:p>
          <a:p>
            <a:r>
              <a:rPr lang="en-AU" sz="1600" dirty="0"/>
              <a:t>Water Supply</a:t>
            </a:r>
          </a:p>
          <a:p>
            <a:pPr marL="285750" indent="-285750">
              <a:spcBef>
                <a:spcPts val="0"/>
              </a:spcBef>
              <a:buFont typeface="Arial" panose="020B0604020202020204" pitchFamily="34" charset="0"/>
              <a:buChar char="•"/>
            </a:pPr>
            <a:r>
              <a:rPr lang="en-AU" sz="1400" dirty="0">
                <a:solidFill>
                  <a:schemeClr val="tx1"/>
                </a:solidFill>
                <a:latin typeface="+mn-lt"/>
                <a:ea typeface="Verdana"/>
                <a:cs typeface="Segoe UI"/>
              </a:rPr>
              <a:t>Find background information on where Melbourne’s water supply is sourced from:</a:t>
            </a:r>
            <a:br>
              <a:rPr lang="en-AU" sz="1400" dirty="0">
                <a:solidFill>
                  <a:schemeClr val="tx1"/>
                </a:solidFill>
                <a:latin typeface="+mn-lt"/>
                <a:ea typeface="Verdana"/>
                <a:cs typeface="Segoe UI"/>
              </a:rPr>
            </a:br>
            <a:r>
              <a:rPr lang="en-AU" sz="1400" dirty="0">
                <a:solidFill>
                  <a:schemeClr val="tx1"/>
                </a:solidFill>
                <a:latin typeface="+mn-lt"/>
                <a:ea typeface="Verdana"/>
                <a:cs typeface="Segoe UI"/>
                <a:hlinkClick r:id="rId3">
                  <a:extLst>
                    <a:ext uri="{A12FA001-AC4F-418D-AE19-62706E023703}">
                      <ahyp:hlinkClr xmlns:ahyp="http://schemas.microsoft.com/office/drawing/2018/hyperlinkcolor" val="tx"/>
                    </a:ext>
                  </a:extLst>
                </a:hlinkClick>
              </a:rPr>
              <a:t>Natural water cycle</a:t>
            </a:r>
            <a:br>
              <a:rPr lang="en-AU" sz="1400" dirty="0">
                <a:solidFill>
                  <a:schemeClr val="tx1"/>
                </a:solidFill>
                <a:latin typeface="+mn-lt"/>
                <a:ea typeface="Verdana"/>
                <a:cs typeface="Segoe UI"/>
              </a:rPr>
            </a:br>
            <a:r>
              <a:rPr lang="en-AU" sz="1400" dirty="0">
                <a:solidFill>
                  <a:schemeClr val="tx1"/>
                </a:solidFill>
                <a:latin typeface="+mn-lt"/>
                <a:ea typeface="Verdana"/>
                <a:cs typeface="Segoe UI"/>
                <a:hlinkClick r:id="rId4"/>
              </a:rPr>
              <a:t>Urban water cycle</a:t>
            </a:r>
            <a:endParaRPr lang="en-AU" sz="1400" dirty="0">
              <a:solidFill>
                <a:schemeClr val="tx1"/>
              </a:solidFill>
              <a:latin typeface="+mn-lt"/>
              <a:ea typeface="Verdana"/>
              <a:cs typeface="Segoe UI"/>
            </a:endParaRPr>
          </a:p>
          <a:p>
            <a:pPr marL="285750" indent="-285750">
              <a:spcBef>
                <a:spcPts val="0"/>
              </a:spcBef>
              <a:buFont typeface="Arial,Sans-Serif"/>
              <a:buChar char="•"/>
            </a:pPr>
            <a:r>
              <a:rPr lang="en-AU" sz="1400" dirty="0">
                <a:solidFill>
                  <a:schemeClr val="tx1"/>
                </a:solidFill>
                <a:latin typeface="+mn-lt"/>
                <a:ea typeface="Verdana"/>
                <a:cs typeface="Segoe UI"/>
              </a:rPr>
              <a:t>Melbourne’s drinking water is some of the highest quality in the world and comes from rainfall in catchment areas. </a:t>
            </a:r>
          </a:p>
          <a:p>
            <a:pPr marL="285750" indent="-285750">
              <a:spcBef>
                <a:spcPts val="0"/>
              </a:spcBef>
              <a:buFont typeface="Arial,Sans-Serif"/>
              <a:buChar char="•"/>
            </a:pPr>
            <a:r>
              <a:rPr lang="en-AU" sz="1400" dirty="0">
                <a:solidFill>
                  <a:schemeClr val="tx1"/>
                </a:solidFill>
                <a:latin typeface="+mn-lt"/>
                <a:ea typeface="Verdana"/>
                <a:cs typeface="Segoe UI"/>
              </a:rPr>
              <a:t>It can also be sourced through the </a:t>
            </a:r>
            <a:r>
              <a:rPr lang="en-AU" sz="1400" dirty="0">
                <a:solidFill>
                  <a:schemeClr val="tx1"/>
                </a:solidFill>
                <a:latin typeface="+mn-lt"/>
                <a:ea typeface="Verdana"/>
                <a:cs typeface="Segoe UI"/>
                <a:hlinkClick r:id="rId5"/>
              </a:rPr>
              <a:t>Victorian Desalination Plant </a:t>
            </a:r>
            <a:r>
              <a:rPr lang="en-AU" sz="1400" dirty="0">
                <a:solidFill>
                  <a:schemeClr val="tx1"/>
                </a:solidFill>
                <a:latin typeface="+mn-lt"/>
                <a:ea typeface="Verdana"/>
                <a:cs typeface="Segoe UI"/>
              </a:rPr>
              <a:t>in times of need (drought).</a:t>
            </a:r>
            <a:endParaRPr lang="en-AU" sz="1600" dirty="0">
              <a:solidFill>
                <a:schemeClr val="tx1"/>
              </a:solidFill>
              <a:latin typeface="+mn-lt"/>
              <a:ea typeface="Verdana"/>
              <a:cs typeface="Segoe UI"/>
            </a:endParaRPr>
          </a:p>
          <a:p>
            <a:pPr marL="0" lvl="2" indent="0">
              <a:buNone/>
            </a:pPr>
            <a:r>
              <a:rPr lang="en-AU" sz="1600" dirty="0">
                <a:solidFill>
                  <a:schemeClr val="accent2"/>
                </a:solidFill>
                <a:latin typeface="+mj-lt"/>
              </a:rPr>
              <a:t>Climate change</a:t>
            </a:r>
          </a:p>
          <a:p>
            <a:pPr marL="0" lvl="2" indent="0">
              <a:buNone/>
            </a:pPr>
            <a:r>
              <a:rPr lang="en-AU" sz="1400" dirty="0">
                <a:solidFill>
                  <a:schemeClr val="tx1"/>
                </a:solidFill>
                <a:ea typeface="Verdana"/>
                <a:cs typeface="Segoe UI"/>
              </a:rPr>
              <a:t>Climate change can affect water supply through:</a:t>
            </a:r>
          </a:p>
          <a:p>
            <a:pPr marL="0" lvl="2" indent="0">
              <a:buNone/>
            </a:pPr>
            <a:r>
              <a:rPr lang="en-AU" sz="1400" dirty="0">
                <a:solidFill>
                  <a:schemeClr val="tx1"/>
                </a:solidFill>
                <a:ea typeface="Verdana"/>
                <a:cs typeface="Segoe UI"/>
              </a:rPr>
              <a:t>•Reduced rainfall in the catchment areas.</a:t>
            </a:r>
          </a:p>
          <a:p>
            <a:pPr marL="0" lvl="2" indent="0">
              <a:buNone/>
            </a:pPr>
            <a:r>
              <a:rPr lang="en-AU" sz="1400" dirty="0">
                <a:solidFill>
                  <a:schemeClr val="tx1"/>
                </a:solidFill>
                <a:ea typeface="Verdana"/>
                <a:cs typeface="Segoe UI"/>
              </a:rPr>
              <a:t>•Higher temperatures leading to increased evaporation rates in reservoirs</a:t>
            </a:r>
          </a:p>
          <a:p>
            <a:pPr marL="0" lvl="2" indent="0">
              <a:buNone/>
            </a:pPr>
            <a:r>
              <a:rPr lang="en-AU" sz="1400" dirty="0">
                <a:solidFill>
                  <a:schemeClr val="tx1"/>
                </a:solidFill>
                <a:ea typeface="Verdana"/>
                <a:cs typeface="Segoe UI"/>
              </a:rPr>
              <a:t>•More extreme weather events (droughts, floods, bush fires)</a:t>
            </a:r>
          </a:p>
          <a:p>
            <a:pPr marL="0" lvl="2" indent="0">
              <a:buNone/>
            </a:pPr>
            <a:r>
              <a:rPr lang="en-AU" sz="1400" dirty="0">
                <a:solidFill>
                  <a:schemeClr val="tx1"/>
                </a:solidFill>
                <a:ea typeface="Verdana"/>
                <a:cs typeface="Segoe UI"/>
              </a:rPr>
              <a:t>•Bush fires in catchment areas could contaminate the water source</a:t>
            </a:r>
          </a:p>
          <a:p>
            <a:pPr marL="0" lvl="2" indent="0">
              <a:buNone/>
            </a:pPr>
            <a:r>
              <a:rPr lang="en-AU" sz="1600" dirty="0">
                <a:solidFill>
                  <a:schemeClr val="accent2"/>
                </a:solidFill>
                <a:latin typeface="+mj-lt"/>
              </a:rPr>
              <a:t>Solutions</a:t>
            </a:r>
          </a:p>
          <a:p>
            <a:pPr lvl="2"/>
            <a:r>
              <a:rPr lang="en-AU" sz="1400" dirty="0">
                <a:solidFill>
                  <a:schemeClr val="tx1"/>
                </a:solidFill>
                <a:ea typeface="Verdana"/>
                <a:cs typeface="Segoe UI"/>
              </a:rPr>
              <a:t>Diversifying our water supply through alternative water sources (desalination, recycled water, storm water harvesting)</a:t>
            </a:r>
          </a:p>
          <a:p>
            <a:pPr lvl="2"/>
            <a:r>
              <a:rPr lang="en-AU" sz="1400" dirty="0">
                <a:solidFill>
                  <a:schemeClr val="tx1"/>
                </a:solidFill>
                <a:ea typeface="Verdana"/>
                <a:cs typeface="Segoe UI"/>
              </a:rPr>
              <a:t>Individual actions for water efficiency (shorter showers, creating a raingarden, fixing leaks, etc.)</a:t>
            </a:r>
          </a:p>
          <a:p>
            <a:pPr marL="0" lvl="2" indent="0">
              <a:buNone/>
            </a:pPr>
            <a:endParaRPr lang="en-AU" sz="1600" dirty="0">
              <a:solidFill>
                <a:schemeClr val="accent2"/>
              </a:solidFill>
              <a:latin typeface="+mj-lt"/>
            </a:endParaRPr>
          </a:p>
          <a:p>
            <a:pPr marL="0" lvl="2" indent="0">
              <a:buNone/>
            </a:pPr>
            <a:endParaRPr lang="en-AU" sz="1600" dirty="0">
              <a:solidFill>
                <a:schemeClr val="accent2"/>
              </a:solidFill>
              <a:latin typeface="+mj-lt"/>
            </a:endParaRPr>
          </a:p>
          <a:p>
            <a:pPr marL="0" lvl="2" indent="0">
              <a:buNone/>
            </a:pPr>
            <a:endParaRPr lang="en-AU" sz="1600" dirty="0">
              <a:solidFill>
                <a:schemeClr val="accent2"/>
              </a:solidFill>
              <a:latin typeface="+mj-lt"/>
            </a:endParaRPr>
          </a:p>
          <a:p>
            <a:pPr>
              <a:spcBef>
                <a:spcPts val="0"/>
              </a:spcBef>
            </a:pPr>
            <a:endParaRPr lang="en-AU" sz="1400" dirty="0">
              <a:solidFill>
                <a:schemeClr val="tx1"/>
              </a:solidFill>
              <a:latin typeface="+mn-lt"/>
              <a:ea typeface="Verdana"/>
              <a:cs typeface="Segoe UI"/>
            </a:endParaRPr>
          </a:p>
          <a:p>
            <a:pPr>
              <a:spcBef>
                <a:spcPts val="0"/>
              </a:spcBef>
            </a:pPr>
            <a:endParaRPr lang="en-AU" sz="1400" dirty="0">
              <a:solidFill>
                <a:schemeClr val="tx1"/>
              </a:solidFill>
              <a:latin typeface="+mn-lt"/>
              <a:ea typeface="Verdana"/>
              <a:cs typeface="Segoe UI"/>
            </a:endParaRPr>
          </a:p>
          <a:p>
            <a:endParaRPr lang="en-AU" dirty="0"/>
          </a:p>
          <a:p>
            <a:endParaRPr lang="en-AU" dirty="0"/>
          </a:p>
        </p:txBody>
      </p:sp>
    </p:spTree>
    <p:extLst>
      <p:ext uri="{BB962C8B-B14F-4D97-AF65-F5344CB8AC3E}">
        <p14:creationId xmlns:p14="http://schemas.microsoft.com/office/powerpoint/2010/main" val="37786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B829D82-CED6-7D1B-8B03-C1F3929722C1}"/>
              </a:ext>
            </a:extLst>
          </p:cNvPr>
          <p:cNvSpPr>
            <a:spLocks noGrp="1"/>
          </p:cNvSpPr>
          <p:nvPr>
            <p:ph type="subTitle" idx="1"/>
          </p:nvPr>
        </p:nvSpPr>
        <p:spPr>
          <a:xfrm>
            <a:off x="1067698" y="2159007"/>
            <a:ext cx="5040000" cy="468000"/>
          </a:xfrm>
        </p:spPr>
        <p:txBody>
          <a:bodyPr anchor="b">
            <a:normAutofit/>
          </a:bodyPr>
          <a:lstStyle/>
          <a:p>
            <a:r>
              <a:rPr lang="en-AU" dirty="0"/>
              <a:t>An investigation into</a:t>
            </a:r>
          </a:p>
        </p:txBody>
      </p:sp>
      <p:sp>
        <p:nvSpPr>
          <p:cNvPr id="3" name="Title 2">
            <a:extLst>
              <a:ext uri="{FF2B5EF4-FFF2-40B4-BE49-F238E27FC236}">
                <a16:creationId xmlns:a16="http://schemas.microsoft.com/office/drawing/2014/main" id="{F12A0260-6F89-7C19-2A19-CF3B28830856}"/>
              </a:ext>
            </a:extLst>
          </p:cNvPr>
          <p:cNvSpPr>
            <a:spLocks noGrp="1"/>
          </p:cNvSpPr>
          <p:nvPr>
            <p:ph type="title"/>
          </p:nvPr>
        </p:nvSpPr>
        <p:spPr>
          <a:xfrm>
            <a:off x="1067698" y="2936665"/>
            <a:ext cx="7200000" cy="1260000"/>
          </a:xfrm>
        </p:spPr>
        <p:txBody>
          <a:bodyPr anchor="t">
            <a:normAutofit/>
          </a:bodyPr>
          <a:lstStyle/>
          <a:p>
            <a:r>
              <a:rPr lang="en-AU" sz="4400"/>
              <a:t>Melbourne’s Water Future</a:t>
            </a:r>
            <a:endParaRPr lang="en-AU" sz="4400" dirty="0"/>
          </a:p>
        </p:txBody>
      </p:sp>
      <p:pic>
        <p:nvPicPr>
          <p:cNvPr id="16" name="Picture Placeholder 15" descr="A video game graphics of a city&#10;&#10;Description automatically generated">
            <a:extLst>
              <a:ext uri="{FF2B5EF4-FFF2-40B4-BE49-F238E27FC236}">
                <a16:creationId xmlns:a16="http://schemas.microsoft.com/office/drawing/2014/main" id="{B2CE2E12-4E66-91E3-CD73-03CF3ED3F33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4052" b="24052"/>
          <a:stretch>
            <a:fillRect/>
          </a:stretch>
        </p:blipFill>
        <p:spPr/>
      </p:pic>
    </p:spTree>
    <p:extLst>
      <p:ext uri="{BB962C8B-B14F-4D97-AF65-F5344CB8AC3E}">
        <p14:creationId xmlns:p14="http://schemas.microsoft.com/office/powerpoint/2010/main" val="214795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79F22-EBDD-0D0A-6F0B-E9C94236557A}"/>
              </a:ext>
            </a:extLst>
          </p:cNvPr>
          <p:cNvSpPr>
            <a:spLocks noGrp="1"/>
          </p:cNvSpPr>
          <p:nvPr>
            <p:ph type="title"/>
          </p:nvPr>
        </p:nvSpPr>
        <p:spPr>
          <a:xfrm>
            <a:off x="228300" y="2230576"/>
            <a:ext cx="10440000" cy="900000"/>
          </a:xfrm>
        </p:spPr>
        <p:txBody>
          <a:bodyPr/>
          <a:lstStyle/>
          <a:p>
            <a:r>
              <a:rPr lang="en-AU" dirty="0"/>
              <a:t>Learning outcomes</a:t>
            </a:r>
          </a:p>
        </p:txBody>
      </p:sp>
      <p:sp>
        <p:nvSpPr>
          <p:cNvPr id="4" name="TextBox 3">
            <a:extLst>
              <a:ext uri="{FF2B5EF4-FFF2-40B4-BE49-F238E27FC236}">
                <a16:creationId xmlns:a16="http://schemas.microsoft.com/office/drawing/2014/main" id="{A3FDD092-ACE0-7FF4-4085-8238BA02C520}"/>
              </a:ext>
            </a:extLst>
          </p:cNvPr>
          <p:cNvSpPr txBox="1"/>
          <p:nvPr/>
        </p:nvSpPr>
        <p:spPr>
          <a:xfrm>
            <a:off x="1523700" y="3130576"/>
            <a:ext cx="8737600" cy="2308324"/>
          </a:xfrm>
          <a:prstGeom prst="rect">
            <a:avLst/>
          </a:prstGeom>
          <a:noFill/>
        </p:spPr>
        <p:txBody>
          <a:bodyPr wrap="square">
            <a:spAutoFit/>
          </a:bodyPr>
          <a:lstStyle/>
          <a:p>
            <a:pPr marL="685800" indent="-685800" fontAlgn="base">
              <a:lnSpc>
                <a:spcPct val="90000"/>
              </a:lnSpc>
              <a:spcBef>
                <a:spcPct val="0"/>
              </a:spcBef>
              <a:buFont typeface="Arial" panose="020B0604020202020204" pitchFamily="34" charset="0"/>
              <a:buChar char="•"/>
            </a:pPr>
            <a:r>
              <a:rPr lang="en-AU" sz="2000" dirty="0">
                <a:solidFill>
                  <a:schemeClr val="bg1"/>
                </a:solidFill>
                <a:latin typeface="VAG Rounded Next Medium" panose="020F0602020203020204" pitchFamily="34" charset="0"/>
                <a:ea typeface="+mj-ea"/>
                <a:cs typeface="+mj-cs"/>
              </a:rPr>
              <a:t>Understand that Melbourne's water security will be impacted by climate change.</a:t>
            </a:r>
          </a:p>
          <a:p>
            <a:pPr marL="685800" indent="-685800" fontAlgn="base">
              <a:lnSpc>
                <a:spcPct val="90000"/>
              </a:lnSpc>
              <a:spcBef>
                <a:spcPct val="0"/>
              </a:spcBef>
              <a:buFont typeface="Arial" panose="020B0604020202020204" pitchFamily="34" charset="0"/>
              <a:buChar char="•"/>
            </a:pPr>
            <a:r>
              <a:rPr lang="en-AU" sz="2000" dirty="0">
                <a:solidFill>
                  <a:schemeClr val="bg1"/>
                </a:solidFill>
                <a:latin typeface="VAG Rounded Next Medium" panose="020F0602020203020204" pitchFamily="34" charset="0"/>
                <a:ea typeface="+mj-ea"/>
                <a:cs typeface="+mj-cs"/>
              </a:rPr>
              <a:t>Know that water is a scarce resource, and it needs to be managed carefully to ensure water security</a:t>
            </a:r>
          </a:p>
          <a:p>
            <a:pPr marL="685800" indent="-685800" fontAlgn="base">
              <a:lnSpc>
                <a:spcPct val="90000"/>
              </a:lnSpc>
              <a:spcBef>
                <a:spcPct val="0"/>
              </a:spcBef>
              <a:buFont typeface="Arial" panose="020B0604020202020204" pitchFamily="34" charset="0"/>
              <a:buChar char="•"/>
            </a:pPr>
            <a:r>
              <a:rPr lang="en-AU" sz="2000" dirty="0">
                <a:solidFill>
                  <a:schemeClr val="bg1"/>
                </a:solidFill>
                <a:latin typeface="VAG Rounded Next Medium" panose="020F0602020203020204" pitchFamily="34" charset="0"/>
                <a:ea typeface="+mj-ea"/>
                <a:cs typeface="+mj-cs"/>
              </a:rPr>
              <a:t>Explain the different methods to overcome water scarcity, by both reducing demand and increasing supply through alternate water sources</a:t>
            </a:r>
          </a:p>
          <a:p>
            <a:pPr marL="685800" indent="-685800" fontAlgn="base">
              <a:lnSpc>
                <a:spcPct val="90000"/>
              </a:lnSpc>
              <a:spcBef>
                <a:spcPct val="0"/>
              </a:spcBef>
              <a:buFont typeface="Arial" panose="020B0604020202020204" pitchFamily="34" charset="0"/>
              <a:buChar char="•"/>
            </a:pPr>
            <a:r>
              <a:rPr lang="en-AU" sz="2000" dirty="0">
                <a:solidFill>
                  <a:schemeClr val="bg1"/>
                </a:solidFill>
                <a:latin typeface="VAG Rounded Next Medium" panose="020F0602020203020204" pitchFamily="34" charset="0"/>
                <a:ea typeface="+mj-ea"/>
                <a:cs typeface="+mj-cs"/>
              </a:rPr>
              <a:t>Know that Melbourne’s liveability depends on a safe and secure supply of water as well as treating wastewater</a:t>
            </a:r>
          </a:p>
        </p:txBody>
      </p:sp>
    </p:spTree>
    <p:extLst>
      <p:ext uri="{BB962C8B-B14F-4D97-AF65-F5344CB8AC3E}">
        <p14:creationId xmlns:p14="http://schemas.microsoft.com/office/powerpoint/2010/main" val="1237453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F673-6059-B844-96DB-D2981E9CB2CB}"/>
              </a:ext>
            </a:extLst>
          </p:cNvPr>
          <p:cNvSpPr>
            <a:spLocks noGrp="1"/>
          </p:cNvSpPr>
          <p:nvPr>
            <p:ph type="title"/>
          </p:nvPr>
        </p:nvSpPr>
        <p:spPr>
          <a:xfrm>
            <a:off x="602031" y="274868"/>
            <a:ext cx="10440000" cy="900000"/>
          </a:xfrm>
        </p:spPr>
        <p:txBody>
          <a:bodyPr anchor="ctr">
            <a:normAutofit/>
          </a:bodyPr>
          <a:lstStyle/>
          <a:p>
            <a:r>
              <a:rPr lang="en-AU" dirty="0"/>
              <a:t>1.1 Introduction </a:t>
            </a:r>
          </a:p>
        </p:txBody>
      </p:sp>
      <p:sp>
        <p:nvSpPr>
          <p:cNvPr id="14" name="Slide Number Placeholder 3">
            <a:extLst>
              <a:ext uri="{FF2B5EF4-FFF2-40B4-BE49-F238E27FC236}">
                <a16:creationId xmlns:a16="http://schemas.microsoft.com/office/drawing/2014/main" id="{6C88AC49-8700-D5C7-0836-3F4D94D94C7A}"/>
              </a:ext>
            </a:extLst>
          </p:cNvPr>
          <p:cNvSpPr>
            <a:spLocks noGrp="1"/>
          </p:cNvSpPr>
          <p:nvPr>
            <p:ph type="sldNum" sz="quarter" idx="12"/>
          </p:nvPr>
        </p:nvSpPr>
        <p:spPr>
          <a:xfrm>
            <a:off x="11157969" y="274868"/>
            <a:ext cx="432000" cy="900000"/>
          </a:xfrm>
        </p:spPr>
        <p:txBody>
          <a:bodyPr/>
          <a:lstStyle/>
          <a:p>
            <a:pPr>
              <a:spcAft>
                <a:spcPts val="600"/>
              </a:spcAft>
            </a:pPr>
            <a:fld id="{F5AEA0E0-5CC6-4BD0-905C-A0021E419432}" type="slidenum">
              <a:rPr lang="en-GB" smtClean="0"/>
              <a:pPr>
                <a:spcAft>
                  <a:spcPts val="600"/>
                </a:spcAft>
              </a:pPr>
              <a:t>7</a:t>
            </a:fld>
            <a:endParaRPr lang="en-GB"/>
          </a:p>
        </p:txBody>
      </p:sp>
      <p:pic>
        <p:nvPicPr>
          <p:cNvPr id="9" name="Content Placeholder 8" descr="A cartoon city with buildings and a bridge&#10;&#10;Description automatically generated">
            <a:extLst>
              <a:ext uri="{FF2B5EF4-FFF2-40B4-BE49-F238E27FC236}">
                <a16:creationId xmlns:a16="http://schemas.microsoft.com/office/drawing/2014/main" id="{E728176A-9ECA-33D1-63FF-42C3E035CE0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5175" r="14702" b="2"/>
          <a:stretch/>
        </p:blipFill>
        <p:spPr>
          <a:xfrm>
            <a:off x="6216762" y="1888067"/>
            <a:ext cx="5400000" cy="4356000"/>
          </a:xfrm>
          <a:noFill/>
        </p:spPr>
      </p:pic>
      <p:sp>
        <p:nvSpPr>
          <p:cNvPr id="10" name="TextBox 9">
            <a:extLst>
              <a:ext uri="{FF2B5EF4-FFF2-40B4-BE49-F238E27FC236}">
                <a16:creationId xmlns:a16="http://schemas.microsoft.com/office/drawing/2014/main" id="{888CE725-5236-5E54-CE73-EC3AF68D5A10}"/>
              </a:ext>
            </a:extLst>
          </p:cNvPr>
          <p:cNvSpPr txBox="1"/>
          <p:nvPr/>
        </p:nvSpPr>
        <p:spPr>
          <a:xfrm>
            <a:off x="312234" y="1888067"/>
            <a:ext cx="5400000" cy="3693319"/>
          </a:xfrm>
          <a:prstGeom prst="rect">
            <a:avLst/>
          </a:prstGeom>
          <a:noFill/>
        </p:spPr>
        <p:txBody>
          <a:bodyPr wrap="square" rtlCol="0">
            <a:spAutoFit/>
          </a:bodyPr>
          <a:lstStyle/>
          <a:p>
            <a:r>
              <a:rPr lang="en-AU" b="1" dirty="0"/>
              <a:t>Task:</a:t>
            </a:r>
          </a:p>
          <a:p>
            <a:r>
              <a:rPr lang="en-AU" dirty="0"/>
              <a:t>Investigate the effects of climate change and how they may impact our water supply.</a:t>
            </a:r>
          </a:p>
          <a:p>
            <a:endParaRPr lang="en-AU" dirty="0"/>
          </a:p>
          <a:p>
            <a:r>
              <a:rPr lang="en-AU" dirty="0"/>
              <a:t>To do this you will need to find evidence and data from two sources:</a:t>
            </a:r>
          </a:p>
          <a:p>
            <a:br>
              <a:rPr lang="en-AU" dirty="0"/>
            </a:br>
            <a:r>
              <a:rPr lang="en-AU" dirty="0"/>
              <a:t>Melbourne’s World of Water: </a:t>
            </a:r>
            <a:r>
              <a:rPr lang="en-AU" dirty="0">
                <a:hlinkClick r:id="rId4"/>
              </a:rPr>
              <a:t>www.melbournewater.com.au/world-of-water</a:t>
            </a:r>
            <a:endParaRPr lang="en-AU" dirty="0"/>
          </a:p>
          <a:p>
            <a:endParaRPr lang="en-AU" dirty="0"/>
          </a:p>
          <a:p>
            <a:r>
              <a:rPr lang="en-AU" dirty="0"/>
              <a:t>The Bureau of Meteorology (BOM): </a:t>
            </a:r>
            <a:r>
              <a:rPr lang="en-AU" dirty="0">
                <a:hlinkClick r:id="rId5"/>
              </a:rPr>
              <a:t>http://www.bom.gov.au/climate/data/index.shtml</a:t>
            </a:r>
            <a:endParaRPr lang="en-AU" dirty="0"/>
          </a:p>
          <a:p>
            <a:endParaRPr lang="en-AU" dirty="0"/>
          </a:p>
        </p:txBody>
      </p:sp>
    </p:spTree>
    <p:extLst>
      <p:ext uri="{BB962C8B-B14F-4D97-AF65-F5344CB8AC3E}">
        <p14:creationId xmlns:p14="http://schemas.microsoft.com/office/powerpoint/2010/main" val="406530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D91D-0194-E80E-1886-2BAF381D3D76}"/>
              </a:ext>
            </a:extLst>
          </p:cNvPr>
          <p:cNvSpPr>
            <a:spLocks noGrp="1"/>
          </p:cNvSpPr>
          <p:nvPr>
            <p:ph type="title"/>
          </p:nvPr>
        </p:nvSpPr>
        <p:spPr>
          <a:xfrm>
            <a:off x="602031" y="274868"/>
            <a:ext cx="10440000" cy="900000"/>
          </a:xfrm>
        </p:spPr>
        <p:txBody>
          <a:bodyPr anchor="ctr">
            <a:normAutofit/>
          </a:bodyPr>
          <a:lstStyle/>
          <a:p>
            <a:r>
              <a:rPr lang="en-AU" dirty="0"/>
              <a:t>1.2 Introduction to water supply</a:t>
            </a:r>
          </a:p>
        </p:txBody>
      </p:sp>
      <p:sp>
        <p:nvSpPr>
          <p:cNvPr id="4" name="Slide Number Placeholder 3">
            <a:extLst>
              <a:ext uri="{FF2B5EF4-FFF2-40B4-BE49-F238E27FC236}">
                <a16:creationId xmlns:a16="http://schemas.microsoft.com/office/drawing/2014/main" id="{1F6D3AB3-7B9E-D955-CF21-7F4E3F63F052}"/>
              </a:ext>
            </a:extLst>
          </p:cNvPr>
          <p:cNvSpPr>
            <a:spLocks noGrp="1"/>
          </p:cNvSpPr>
          <p:nvPr>
            <p:ph type="sldNum" sz="quarter" idx="12"/>
          </p:nvPr>
        </p:nvSpPr>
        <p:spPr>
          <a:xfrm>
            <a:off x="11157969" y="274868"/>
            <a:ext cx="432000" cy="900000"/>
          </a:xfrm>
        </p:spPr>
        <p:txBody>
          <a:bodyPr anchor="t">
            <a:normAutofit/>
          </a:bodyPr>
          <a:lstStyle/>
          <a:p>
            <a:pPr>
              <a:spcAft>
                <a:spcPts val="600"/>
              </a:spcAft>
            </a:pPr>
            <a:fld id="{F5AEA0E0-5CC6-4BD0-905C-A0021E419432}" type="slidenum">
              <a:rPr lang="en-GB" smtClean="0"/>
              <a:pPr>
                <a:spcAft>
                  <a:spcPts val="600"/>
                </a:spcAft>
              </a:pPr>
              <a:t>8</a:t>
            </a:fld>
            <a:endParaRPr lang="en-GB"/>
          </a:p>
        </p:txBody>
      </p:sp>
      <p:pic>
        <p:nvPicPr>
          <p:cNvPr id="6" name="Online Media 5" title="Why Melbourne’s drinking water is so good">
            <a:hlinkClick r:id="" action="ppaction://media"/>
            <a:extLst>
              <a:ext uri="{FF2B5EF4-FFF2-40B4-BE49-F238E27FC236}">
                <a16:creationId xmlns:a16="http://schemas.microsoft.com/office/drawing/2014/main" id="{7A6F9C1E-A665-DF81-11F3-3A8146EDEFD8}"/>
              </a:ext>
            </a:extLst>
          </p:cNvPr>
          <p:cNvPicPr>
            <a:picLocks noRot="1" noChangeAspect="1"/>
          </p:cNvPicPr>
          <p:nvPr>
            <a:videoFile r:link="rId1"/>
          </p:nvPr>
        </p:nvPicPr>
        <p:blipFill>
          <a:blip r:embed="rId4"/>
          <a:stretch>
            <a:fillRect/>
          </a:stretch>
        </p:blipFill>
        <p:spPr>
          <a:xfrm>
            <a:off x="2237396" y="1888067"/>
            <a:ext cx="7744000" cy="4356000"/>
          </a:xfrm>
          <a:prstGeom prst="roundRect">
            <a:avLst>
              <a:gd name="adj" fmla="val 2673"/>
            </a:avLst>
          </a:prstGeom>
          <a:noFill/>
        </p:spPr>
      </p:pic>
    </p:spTree>
    <p:extLst>
      <p:ext uri="{BB962C8B-B14F-4D97-AF65-F5344CB8AC3E}">
        <p14:creationId xmlns:p14="http://schemas.microsoft.com/office/powerpoint/2010/main" val="420068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F673-6059-B844-96DB-D2981E9CB2CB}"/>
              </a:ext>
            </a:extLst>
          </p:cNvPr>
          <p:cNvSpPr>
            <a:spLocks noGrp="1"/>
          </p:cNvSpPr>
          <p:nvPr>
            <p:ph type="title"/>
          </p:nvPr>
        </p:nvSpPr>
        <p:spPr>
          <a:xfrm>
            <a:off x="602031" y="274868"/>
            <a:ext cx="10440000" cy="900000"/>
          </a:xfrm>
        </p:spPr>
        <p:txBody>
          <a:bodyPr anchor="ctr">
            <a:normAutofit/>
          </a:bodyPr>
          <a:lstStyle/>
          <a:p>
            <a:r>
              <a:rPr lang="en-AU" dirty="0"/>
              <a:t>1.2: Water Supply</a:t>
            </a:r>
          </a:p>
        </p:txBody>
      </p:sp>
      <p:sp>
        <p:nvSpPr>
          <p:cNvPr id="3" name="Content Placeholder 2">
            <a:extLst>
              <a:ext uri="{FF2B5EF4-FFF2-40B4-BE49-F238E27FC236}">
                <a16:creationId xmlns:a16="http://schemas.microsoft.com/office/drawing/2014/main" id="{7F8170BA-4DB1-2E05-4240-1AF13EB35BDC}"/>
              </a:ext>
            </a:extLst>
          </p:cNvPr>
          <p:cNvSpPr>
            <a:spLocks noGrp="1"/>
          </p:cNvSpPr>
          <p:nvPr>
            <p:ph sz="half" idx="1"/>
          </p:nvPr>
        </p:nvSpPr>
        <p:spPr>
          <a:xfrm>
            <a:off x="422031" y="1981200"/>
            <a:ext cx="5400000" cy="3960000"/>
          </a:xfrm>
        </p:spPr>
        <p:txBody>
          <a:bodyPr>
            <a:normAutofit/>
          </a:bodyPr>
          <a:lstStyle/>
          <a:p>
            <a:r>
              <a:rPr lang="en-AU" sz="2400" dirty="0"/>
              <a:t>In your groups, use Melbourne’s World of Water to answer the following questions:</a:t>
            </a:r>
          </a:p>
          <a:p>
            <a:pPr marL="342900" indent="-342900">
              <a:buAutoNum type="arabicPeriod"/>
            </a:pPr>
            <a:r>
              <a:rPr lang="en-AU" sz="2400" dirty="0"/>
              <a:t>Where does our drinking water come from?</a:t>
            </a:r>
          </a:p>
          <a:p>
            <a:pPr marL="342900" indent="-342900">
              <a:buAutoNum type="arabicPeriod"/>
            </a:pPr>
            <a:endParaRPr lang="en-AU" sz="2400" dirty="0"/>
          </a:p>
          <a:p>
            <a:pPr marL="342900" indent="-342900">
              <a:buAutoNum type="arabicPeriod"/>
            </a:pPr>
            <a:r>
              <a:rPr lang="en-AU" sz="2400" dirty="0"/>
              <a:t>What is a reservoir and why are they located in forested, mountainous areas?</a:t>
            </a:r>
          </a:p>
          <a:p>
            <a:pPr marL="342900" indent="-342900">
              <a:buAutoNum type="arabicPeriod"/>
            </a:pPr>
            <a:endParaRPr lang="en-AU" sz="2400" dirty="0"/>
          </a:p>
        </p:txBody>
      </p:sp>
      <p:pic>
        <p:nvPicPr>
          <p:cNvPr id="7" name="Content Placeholder 6" descr="A river with trees and a body of water&#10;&#10;Description automatically generated">
            <a:extLst>
              <a:ext uri="{FF2B5EF4-FFF2-40B4-BE49-F238E27FC236}">
                <a16:creationId xmlns:a16="http://schemas.microsoft.com/office/drawing/2014/main" id="{EE7ACCF1-BB4B-294B-6769-95E758BD8C1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4639" y="1981200"/>
            <a:ext cx="5290723" cy="3959225"/>
          </a:xfrm>
        </p:spPr>
      </p:pic>
    </p:spTree>
    <p:extLst>
      <p:ext uri="{BB962C8B-B14F-4D97-AF65-F5344CB8AC3E}">
        <p14:creationId xmlns:p14="http://schemas.microsoft.com/office/powerpoint/2010/main" val="4224832901"/>
      </p:ext>
    </p:extLst>
  </p:cSld>
  <p:clrMapOvr>
    <a:masterClrMapping/>
  </p:clrMapOvr>
</p:sld>
</file>

<file path=ppt/theme/theme1.xml><?xml version="1.0" encoding="utf-8"?>
<a:theme xmlns:a="http://schemas.openxmlformats.org/drawingml/2006/main" name="Melbourne Water">
  <a:themeElements>
    <a:clrScheme name="Melbourne Water">
      <a:dk1>
        <a:sysClr val="windowText" lastClr="000000"/>
      </a:dk1>
      <a:lt1>
        <a:sysClr val="window" lastClr="FFFFFF"/>
      </a:lt1>
      <a:dk2>
        <a:srgbClr val="1B3751"/>
      </a:dk2>
      <a:lt2>
        <a:srgbClr val="FFFFFF"/>
      </a:lt2>
      <a:accent1>
        <a:srgbClr val="809DC4"/>
      </a:accent1>
      <a:accent2>
        <a:srgbClr val="356690"/>
      </a:accent2>
      <a:accent3>
        <a:srgbClr val="4B8080"/>
      </a:accent3>
      <a:accent4>
        <a:srgbClr val="E5A000"/>
      </a:accent4>
      <a:accent5>
        <a:srgbClr val="C15727"/>
      </a:accent5>
      <a:accent6>
        <a:srgbClr val="D87D6E"/>
      </a:accent6>
      <a:hlink>
        <a:srgbClr val="356690"/>
      </a:hlink>
      <a:folHlink>
        <a:srgbClr val="356690"/>
      </a:folHlink>
    </a:clrScheme>
    <a:fontScheme name="Melbourne Water">
      <a:majorFont>
        <a:latin typeface="VAG Rounded Next Semibold"/>
        <a:ea typeface=""/>
        <a:cs typeface=""/>
      </a:majorFont>
      <a:minorFont>
        <a:latin typeface="Blis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bourne Water-PowerPoint template.potx" id="{D1F05F05-1EDA-472A-A648-3B3A7270A24F}" vid="{A297049E-3791-4B65-8B9A-83DBC9F46F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6483E447588744824D76E255A33221" ma:contentTypeVersion="16" ma:contentTypeDescription="Create a new document." ma:contentTypeScope="" ma:versionID="84f6b8cdd2bb95335ec3f30bdd594966">
  <xsd:schema xmlns:xsd="http://www.w3.org/2001/XMLSchema" xmlns:xs="http://www.w3.org/2001/XMLSchema" xmlns:p="http://schemas.microsoft.com/office/2006/metadata/properties" xmlns:ns2="f45137b2-6e7e-4f7f-820e-f01c65ebcee6" xmlns:ns3="3eb07897-aa16-4e70-a280-e2e7d8e6259c" targetNamespace="http://schemas.microsoft.com/office/2006/metadata/properties" ma:root="true" ma:fieldsID="29c0dbe2f98b72d992a6c5d8973d8090" ns2:_="" ns3:_="">
    <xsd:import namespace="f45137b2-6e7e-4f7f-820e-f01c65ebcee6"/>
    <xsd:import namespace="3eb07897-aa16-4e70-a280-e2e7d8e625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137b2-6e7e-4f7f-820e-f01c65ebc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4e149d4-4412-4068-a378-d80bf5b922f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Action" ma:index="21" nillable="true" ma:displayName="Action" ma:format="Dropdown" ma:internalName="Action">
      <xsd:simpleType>
        <xsd:restriction base="dms:Choice">
          <xsd:enumeration value="Add to Archive"/>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b07897-aa16-4e70-a280-e2e7d8e6259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f5eaef-aba9-4673-986a-688f942abf21}" ma:internalName="TaxCatchAll" ma:showField="CatchAllData" ma:web="3eb07897-aa16-4e70-a280-e2e7d8e6259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B84397-0EB1-4EE1-B1A0-9CF65EFFC5AE}">
  <ds:schemaRefs>
    <ds:schemaRef ds:uri="http://schemas.microsoft.com/sharepoint/v3/contenttype/forms"/>
  </ds:schemaRefs>
</ds:datastoreItem>
</file>

<file path=customXml/itemProps2.xml><?xml version="1.0" encoding="utf-8"?>
<ds:datastoreItem xmlns:ds="http://schemas.openxmlformats.org/officeDocument/2006/customXml" ds:itemID="{8DF4E596-9606-47D6-899D-DFAF8AA780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5137b2-6e7e-4f7f-820e-f01c65ebcee6"/>
    <ds:schemaRef ds:uri="3eb07897-aa16-4e70-a280-e2e7d8e62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Melbourne Water</Template>
  <TotalTime>3926</TotalTime>
  <Words>2042</Words>
  <Application>Microsoft Office PowerPoint</Application>
  <PresentationFormat>Widescreen</PresentationFormat>
  <Paragraphs>204</Paragraphs>
  <Slides>16</Slides>
  <Notes>15</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Aptos</vt:lpstr>
      <vt:lpstr>Arial</vt:lpstr>
      <vt:lpstr>Arial,Sans-Serif</vt:lpstr>
      <vt:lpstr>Bliss Pro</vt:lpstr>
      <vt:lpstr>Calibri</vt:lpstr>
      <vt:lpstr>Roboto</vt:lpstr>
      <vt:lpstr>Symbol</vt:lpstr>
      <vt:lpstr>VAG Rounded Next</vt:lpstr>
      <vt:lpstr>VAG Rounded Next Medium</vt:lpstr>
      <vt:lpstr>VAG Rounded Next Semibold</vt:lpstr>
      <vt:lpstr>Verdana</vt:lpstr>
      <vt:lpstr>Melbourne Water</vt:lpstr>
      <vt:lpstr>Teacher Instructions</vt:lpstr>
      <vt:lpstr>Teacher Instructions (cont.): Interactive map</vt:lpstr>
      <vt:lpstr>Instructions</vt:lpstr>
      <vt:lpstr>Teacher background information</vt:lpstr>
      <vt:lpstr>Melbourne’s Water Future</vt:lpstr>
      <vt:lpstr>Learning outcomes</vt:lpstr>
      <vt:lpstr>1.1 Introduction </vt:lpstr>
      <vt:lpstr>1.2 Introduction to water supply</vt:lpstr>
      <vt:lpstr>1.2: Water Supply</vt:lpstr>
      <vt:lpstr>1.3: Climate change and water supply</vt:lpstr>
      <vt:lpstr>1.3: Linking temperature to water supply</vt:lpstr>
      <vt:lpstr>1.4: Discussion time!</vt:lpstr>
      <vt:lpstr>Solutions</vt:lpstr>
      <vt:lpstr>Alternative water sources!</vt:lpstr>
      <vt:lpstr>Conclusion</vt:lpstr>
      <vt:lpstr>Curriculum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Water Story</dc:title>
  <dc:creator>Tori Tonzing</dc:creator>
  <cp:lastModifiedBy>Toby Parford-Plant</cp:lastModifiedBy>
  <cp:revision>23</cp:revision>
  <dcterms:created xsi:type="dcterms:W3CDTF">2024-09-29T07:15:53Z</dcterms:created>
  <dcterms:modified xsi:type="dcterms:W3CDTF">2025-02-27T01:11:07Z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1a0ea4-6344-45fe-bd17-9bfc2ab6afb4_Enabled">
    <vt:lpwstr>true</vt:lpwstr>
  </property>
  <property fmtid="{D5CDD505-2E9C-101B-9397-08002B2CF9AE}" pid="3" name="MSIP_Label_8d1a0ea4-6344-45fe-bd17-9bfc2ab6afb4_SetDate">
    <vt:lpwstr>2024-10-14T00:03:21Z</vt:lpwstr>
  </property>
  <property fmtid="{D5CDD505-2E9C-101B-9397-08002B2CF9AE}" pid="4" name="MSIP_Label_8d1a0ea4-6344-45fe-bd17-9bfc2ab6afb4_Method">
    <vt:lpwstr>Standard</vt:lpwstr>
  </property>
  <property fmtid="{D5CDD505-2E9C-101B-9397-08002B2CF9AE}" pid="5" name="MSIP_Label_8d1a0ea4-6344-45fe-bd17-9bfc2ab6afb4_Name">
    <vt:lpwstr>OFFICIAL</vt:lpwstr>
  </property>
  <property fmtid="{D5CDD505-2E9C-101B-9397-08002B2CF9AE}" pid="6" name="MSIP_Label_8d1a0ea4-6344-45fe-bd17-9bfc2ab6afb4_SiteId">
    <vt:lpwstr>fe26127b-78ee-42c7-803e-4d67c0488cf9</vt:lpwstr>
  </property>
  <property fmtid="{D5CDD505-2E9C-101B-9397-08002B2CF9AE}" pid="7" name="MSIP_Label_8d1a0ea4-6344-45fe-bd17-9bfc2ab6afb4_ActionId">
    <vt:lpwstr>49dfe8c3-2897-400b-b0ce-11f84f2e4062</vt:lpwstr>
  </property>
  <property fmtid="{D5CDD505-2E9C-101B-9397-08002B2CF9AE}" pid="8" name="MSIP_Label_8d1a0ea4-6344-45fe-bd17-9bfc2ab6afb4_ContentBits">
    <vt:lpwstr>1</vt:lpwstr>
  </property>
</Properties>
</file>